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0" r:id="rId3"/>
    <p:sldId id="259" r:id="rId4"/>
    <p:sldId id="268" r:id="rId5"/>
    <p:sldId id="258" r:id="rId6"/>
    <p:sldId id="304" r:id="rId7"/>
    <p:sldId id="271" r:id="rId8"/>
    <p:sldId id="281" r:id="rId9"/>
    <p:sldId id="272" r:id="rId10"/>
    <p:sldId id="284" r:id="rId11"/>
    <p:sldId id="274" r:id="rId12"/>
    <p:sldId id="292" r:id="rId13"/>
    <p:sldId id="280" r:id="rId14"/>
    <p:sldId id="293" r:id="rId15"/>
    <p:sldId id="279" r:id="rId16"/>
    <p:sldId id="294" r:id="rId17"/>
    <p:sldId id="273" r:id="rId18"/>
    <p:sldId id="302" r:id="rId19"/>
    <p:sldId id="282" r:id="rId20"/>
    <p:sldId id="283" r:id="rId21"/>
    <p:sldId id="269" r:id="rId22"/>
    <p:sldId id="295" r:id="rId23"/>
    <p:sldId id="296" r:id="rId24"/>
    <p:sldId id="298" r:id="rId25"/>
    <p:sldId id="297" r:id="rId26"/>
    <p:sldId id="299" r:id="rId27"/>
    <p:sldId id="275" r:id="rId28"/>
    <p:sldId id="305" r:id="rId29"/>
    <p:sldId id="288" r:id="rId30"/>
    <p:sldId id="277" r:id="rId31"/>
    <p:sldId id="300" r:id="rId32"/>
    <p:sldId id="278" r:id="rId33"/>
    <p:sldId id="301" r:id="rId34"/>
    <p:sldId id="276" r:id="rId35"/>
    <p:sldId id="291" r:id="rId36"/>
    <p:sldId id="286" r:id="rId37"/>
    <p:sldId id="307" r:id="rId38"/>
    <p:sldId id="303" r:id="rId39"/>
    <p:sldId id="267" r:id="rId40"/>
    <p:sldId id="309" r:id="rId41"/>
    <p:sldId id="306" r:id="rId42"/>
    <p:sldId id="308" r:id="rId43"/>
    <p:sldId id="287" r:id="rId44"/>
    <p:sldId id="265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58F7B90-7D99-401F-A9A3-3CD72DCA2C58}">
          <p14:sldIdLst>
            <p14:sldId id="256"/>
            <p14:sldId id="270"/>
            <p14:sldId id="259"/>
            <p14:sldId id="268"/>
            <p14:sldId id="258"/>
            <p14:sldId id="304"/>
            <p14:sldId id="271"/>
            <p14:sldId id="281"/>
            <p14:sldId id="272"/>
            <p14:sldId id="284"/>
            <p14:sldId id="274"/>
            <p14:sldId id="292"/>
            <p14:sldId id="280"/>
            <p14:sldId id="293"/>
            <p14:sldId id="279"/>
            <p14:sldId id="294"/>
            <p14:sldId id="273"/>
          </p14:sldIdLst>
        </p14:section>
        <p14:section name="Abschnitt ohne Titel" id="{156FD2BA-5421-46C2-8762-82D5FB92B8E3}">
          <p14:sldIdLst>
            <p14:sldId id="302"/>
            <p14:sldId id="282"/>
            <p14:sldId id="283"/>
            <p14:sldId id="269"/>
            <p14:sldId id="295"/>
            <p14:sldId id="296"/>
            <p14:sldId id="298"/>
            <p14:sldId id="297"/>
            <p14:sldId id="299"/>
            <p14:sldId id="275"/>
            <p14:sldId id="305"/>
            <p14:sldId id="288"/>
            <p14:sldId id="277"/>
            <p14:sldId id="300"/>
            <p14:sldId id="278"/>
            <p14:sldId id="301"/>
            <p14:sldId id="276"/>
            <p14:sldId id="291"/>
            <p14:sldId id="286"/>
            <p14:sldId id="307"/>
            <p14:sldId id="303"/>
            <p14:sldId id="267"/>
            <p14:sldId id="309"/>
            <p14:sldId id="306"/>
            <p14:sldId id="308"/>
            <p14:sldId id="2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00"/>
    <a:srgbClr val="4472C4"/>
    <a:srgbClr val="203864"/>
    <a:srgbClr val="ADC5E7"/>
    <a:srgbClr val="AD55B6"/>
    <a:srgbClr val="F49937"/>
    <a:srgbClr val="4086CA"/>
    <a:srgbClr val="FFFFFF"/>
    <a:srgbClr val="FBC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96" autoAdjust="0"/>
    <p:restoredTop sz="86397" autoAdjust="0"/>
  </p:normalViewPr>
  <p:slideViewPr>
    <p:cSldViewPr snapToGrid="0">
      <p:cViewPr varScale="1">
        <p:scale>
          <a:sx n="67" d="100"/>
          <a:sy n="67" d="100"/>
        </p:scale>
        <p:origin x="69" y="35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1475C-16E6-44BF-B480-DF06C58828D1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1AE0F-E4FF-43DE-8156-940DA7DE59C0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5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8C6002-D004-47D5-8E00-6A7433F409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00E5BF9-D784-46BA-8217-CCD0EA3B6396}" type="slidenum">
              <a:t>5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C0FE03E-2F07-4DFA-867C-C45E33596C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66F199-A750-44A8-BB9B-E0B62239362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0C5A88-865E-4A4E-8B21-EDC5300836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CFEFCA8-DE73-44FB-BD82-72F826CF854F}" type="slidenum">
              <a:t>14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228F327-04BC-4658-A36B-844D903EE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173E84E-2695-479C-BD2E-F2C63F6FFC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5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C9DD37-B50E-4137-84C2-A016EFAFCCA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D49DDF4-958E-4C01-9B61-226117A8B6D2}" type="slidenum">
              <a:t>16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510512-5227-4B69-84CC-68ADFC2994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40FEA0D-B30C-4461-AD4D-DDB2D0468B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4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2E2867-72F5-45EC-92A4-A984D0899E5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2AEA92A-8ECF-4DD4-B3D9-F71DAF528580}" type="slidenum">
              <a:t>21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2DC58B-1067-4A68-B620-10139356998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8BDDC8-1E86-406D-8DE2-63658DE362F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84A1E2-34F0-4B09-9EAF-BFAF718E89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680F2A-D9FF-4FD1-95DC-125ABC325DA1}" type="slidenum">
              <a:t>22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6AA0CD-328B-4E94-87F6-BCC24A0F03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17EBAE-1587-478F-A16A-78B30AE769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78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6AD4F2F-40FC-4D1E-A1C0-92C5CF37802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CF3D193-81CB-4B74-8CC8-9047D5A119DC}" type="slidenum">
              <a:t>26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E2012B8-11F6-4CE2-8A4F-1D5969B7F5E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E625D2-DB1D-4CD5-B818-BFFAE1BD29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50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191219-0B65-41B6-B302-44DD7A394D3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542F89F-E373-4934-817D-A44D002A2BC6}" type="slidenum">
              <a:t>6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33A8E-4833-4012-A304-4EC03E4F12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34F62D7-781F-4A8E-B2DB-EDA182CBBB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74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60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1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3760FC-CB64-44CD-BF14-DFD57841C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61B6F01-09AF-49E6-B393-5D6E516BE2A6}" type="slidenum">
              <a:t>35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D37BC1F-5524-4CE4-8A77-7DDA5776A22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048076-5D2E-4DCA-9A85-A1584B46B8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155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611D00-2C03-4B25-9FF8-8E73EA8CCEB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2BC544B-6F98-41D7-B7FF-8E950E5382F0}" type="slidenum">
              <a:t>36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641C7FD-32DB-4F85-B3A9-35E6FC5E158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2A0374-EA77-4906-BFEC-D13CDF581A1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D0888E-E0B7-4208-8945-A01DB0978AE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920F4D8-D208-47DD-9E9E-2120F6B243D7}" type="slidenum">
              <a:t>37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1C48CC8-1F7D-42E9-A646-A6CED9D6DEE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F3B156-5F2B-485B-B472-45D567F064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6AF383C-E924-43D6-B4E0-E6C42C75FD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AED7F0C-2536-4346-BCD9-4A703AF724BB}" type="slidenum">
              <a:t>38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A6B073-8DA4-489A-ADDA-2EAD2385C2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266592B-F1CB-41FC-8AD2-5009FE51BB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2AE6C1-D3CA-4B4D-A154-6B1AD750ED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7935407-F338-4F93-A72F-0337B199610F}" type="slidenum">
              <a:t>42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BE03B3E-71FF-47B7-ABE6-BCA7889951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ACCF3-D374-4863-86DC-A0D064D4B2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0468DF-493D-42BB-98BA-8B9E667820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015ED0-E20B-41D3-BB9A-F3D1D16FB65C}" type="slidenum">
              <a:t>43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C3DD9F-BAA2-48BB-A488-BCB69C7CE4F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F00DAF-D8AD-4DA3-9B93-E7F24C9E11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8780456-C9FE-481E-825D-5281C5B1AF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1595676-807B-47A9-B538-ECFA08D46AD8}" type="slidenum">
              <a:t>44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59F2EDE-803F-4D7B-A33A-7613F30931B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696C93E-56ED-4977-A7E2-3220234A5A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34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0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4AAD2-7D79-4F09-9F7D-BFB7E768321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C3009B4-A586-4AD1-ADB6-D1AA1B5E43D0}" type="slidenum">
              <a:t>10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2C0C20A-7C40-4062-9FD3-4892ECD78A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5F1550-CA22-4AAC-8B5C-6343CA3C63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4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EC528B-59B6-4C80-BF2D-A5D7120F69A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FC1E9B6-4431-490A-843C-34A5D46F38CC}" type="slidenum">
              <a:t>12</a:t>
            </a:fld>
            <a:endParaRPr lang="en-US" dirty="0"/>
          </a:p>
        </p:txBody>
      </p:sp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11830E2-743A-4096-BA7D-9A78A20912B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C573A9C-7C35-4223-A9D0-02AC274703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1AE0F-E4FF-43DE-8156-940DA7DE59C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ABF53-3828-44A3-A9C5-C7B3ED68D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8F8726F-0EF2-4A19-8877-7179C8378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7C76CE-3F3C-451C-8D76-004DB15C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8E7CFD-4CAC-4286-B200-6A99D261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ACAFE6-0366-42F9-8AA0-C9F9ACB1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02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5C2132-22FA-4135-A6BB-2E4D0E11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50D5D0-B2D8-47BD-B9AD-38919C831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68D5C-B480-4A5E-956D-E0BCB986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BE1EE1-0B7C-4324-98F1-A9C4E231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02EC5E-0BAF-4D5B-8B11-14D419DE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2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C22C3A-E112-4767-8D8F-0EECCC62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A19A03D-6F7F-4C09-9947-F10B65FE8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F45E3-B247-4782-BACE-25BBDD734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66CFC3-60AE-4389-AE19-66CD21509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64B0A0-EDBA-4833-BBB6-4F090865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5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88AF6-4620-4B3A-9F5B-623D924C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9DC3F-AB71-45C3-87CC-D5DF2F7E8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76382-7874-4E4F-8A3C-80EE1B70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29D46-555D-4E3E-BFAD-1CC6F574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58A03-FC23-4AF2-8D95-E38DB2C4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86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0072C-FBA6-467B-9EC7-DF2C5B9B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24912-4F08-43D1-8242-B6716D3D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CBB3F2-FCC6-4068-8CFC-273F23D7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BCF9-F017-4C7C-A072-891AED0E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A066B3-BDFF-42C0-8440-535D68F4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6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D0D5DE-145C-406D-9FF1-58E10CC2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C17141-9AED-4B4B-AF99-369C639E7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B07F8E2-8BE2-4AC6-AE6E-22B62B31B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5C44A9-6BDB-473D-A078-AA5D6600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255E4F-287E-4E1D-9F38-1A841E5B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F61FF8-73A6-4E71-98A6-48C5A8F3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8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FAE03C-355F-44E2-B861-ACFB2087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A3034-33F8-48A3-ACF7-C49FB3CFE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0498A9-DF4B-43BD-B280-95BBCEF9A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A1D2E65-CA78-42F1-8CA5-E26CC3736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0F328A-1480-4BC7-8CB7-F0442CD0D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D0309BA-1AD9-42E4-BE6C-B39A14D97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E59093D-8757-4AC1-98E5-3F6C32106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0B9026-41F7-4421-A4C3-18452D3D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EBFA98-C075-4AAB-A4E2-2FAAE950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8CAA71-8ED8-4527-AF22-FC76759E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E6FEA1-AEA7-4CA0-B11E-B7FCC5D4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388CCB-89E7-44BC-ACFE-97D6AF4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9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591418-17BF-435F-8A5E-932D1103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477778-6ACD-4B51-B9C9-22D1DDEE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632B7C-7888-46C6-8071-C665205E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31F218-E805-478E-948B-BDF3CA3A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D8BE16-8BB0-48B8-998A-3DBD0618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C128F-FEF7-4B54-A2C6-CB99D3CA7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CDE390-7BC7-488A-AC1D-311E5DCE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A156D-D2C9-4241-A8F9-5809BFD43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6BEB32-7D2F-4E09-A14A-3618E982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90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30AB62-5FC2-48C8-9284-DB55912B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25AA933-2141-42A1-89F9-1825AA4B1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F5DA80-4DB9-4214-9532-5B448429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C24285-0258-4F26-8EC9-3763026AE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DCD5D9-878A-4306-B69D-1918F73C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626234F-899B-4B96-8088-CB58EB4F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FC53C6-F804-4250-8904-1767C57C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EDC056-1FFC-442F-8CF1-49020217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D00B84-B657-4F64-9B7A-296BACB89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D7098-FABF-4571-A5EB-8410E646D19D}" type="datetimeFigureOut">
              <a:rPr lang="en-US" smtClean="0"/>
              <a:t>9/18/2019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9DC109-824D-45C4-BAE4-628872622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7EE6D-7272-4BA1-A7EE-BC138BA2F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EAAE6-4B33-403F-BA9E-901263F9103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8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dreas.koepf@provisio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i.googleblog.com/2016/09/a-neural-network-for-machine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gpt2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ilianweng.github.io/lil-log/2018/06/24/attention-attention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ilianweng.github.io/lil-log/2018/06/24/attention-attention.html" TargetMode="External"/><Relationship Id="rId13" Type="http://schemas.openxmlformats.org/officeDocument/2006/relationships/hyperlink" Target="https://github.com/google-research/bert" TargetMode="External"/><Relationship Id="rId3" Type="http://schemas.openxmlformats.org/officeDocument/2006/relationships/image" Target="../media/image26.gif"/><Relationship Id="rId7" Type="http://schemas.openxmlformats.org/officeDocument/2006/relationships/hyperlink" Target="http://nlp.seas.harvard.edu/2018/04/03/attention.html" TargetMode="External"/><Relationship Id="rId12" Type="http://schemas.openxmlformats.org/officeDocument/2006/relationships/hyperlink" Target="https://www.tensorflow.org/beta/tutorials/text/transform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alammar.github.io/" TargetMode="External"/><Relationship Id="rId11" Type="http://schemas.openxmlformats.org/officeDocument/2006/relationships/hyperlink" Target="https://docs.fast.ai/text.models.html" TargetMode="External"/><Relationship Id="rId5" Type="http://schemas.openxmlformats.org/officeDocument/2006/relationships/hyperlink" Target="https://transformer.huggingface.co/" TargetMode="External"/><Relationship Id="rId10" Type="http://schemas.openxmlformats.org/officeDocument/2006/relationships/hyperlink" Target="https://github.com/pytorch/fairseq" TargetMode="External"/><Relationship Id="rId4" Type="http://schemas.openxmlformats.org/officeDocument/2006/relationships/hyperlink" Target="https://talktotransformer.com/" TargetMode="External"/><Relationship Id="rId9" Type="http://schemas.openxmlformats.org/officeDocument/2006/relationships/hyperlink" Target="https://huggingface.co/pytorch-transformer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arxiv.org/abs/1706.03762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i.googleblog.com/2017/08/transformer-novel-neural-network.html" TargetMode="External"/><Relationship Id="rId5" Type="http://schemas.openxmlformats.org/officeDocument/2006/relationships/image" Target="../media/image11.jpg"/><Relationship Id="rId4" Type="http://schemas.openxmlformats.org/officeDocument/2006/relationships/hyperlink" Target="https://ai.google/research/pubs/pub4561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5B4BD-870E-4AAD-A198-6B55BC180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The Transformer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9D95FA-CCB0-4FB9-8425-F05F97165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Attention Based Sequence Transduction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E2AF25-3364-482E-A399-2AB4795A7646}"/>
              </a:ext>
            </a:extLst>
          </p:cNvPr>
          <p:cNvSpPr txBox="1"/>
          <p:nvPr/>
        </p:nvSpPr>
        <p:spPr>
          <a:xfrm>
            <a:off x="3076074" y="5916435"/>
            <a:ext cx="603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hangingPunct="0">
              <a:defRPr sz="1200"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Andreas Köpf, </a:t>
            </a: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  <a:hlinkClick r:id="rId2"/>
              </a:rPr>
              <a:t>andreas.koepf@provisio.com</a:t>
            </a:r>
          </a:p>
          <a:p>
            <a:pPr lvl="0" algn="ctr" hangingPunct="0">
              <a:defRPr sz="1200"/>
            </a:pPr>
            <a:r>
              <a:rPr lang="en-US" dirty="0">
                <a:latin typeface="Liberation Sans" pitchFamily="18"/>
                <a:ea typeface="Noto Sans CJK SC" pitchFamily="2"/>
                <a:cs typeface="Lohit Devanagari" pitchFamily="2"/>
              </a:rPr>
              <a:t>Sep 2019</a:t>
            </a:r>
          </a:p>
        </p:txBody>
      </p:sp>
    </p:spTree>
    <p:extLst>
      <p:ext uri="{BB962C8B-B14F-4D97-AF65-F5344CB8AC3E}">
        <p14:creationId xmlns:p14="http://schemas.microsoft.com/office/powerpoint/2010/main" val="593925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73CD7359-5800-43EC-8698-2316F430008D}"/>
              </a:ext>
            </a:extLst>
          </p:cNvPr>
          <p:cNvCxnSpPr/>
          <p:nvPr/>
        </p:nvCxnSpPr>
        <p:spPr>
          <a:xfrm>
            <a:off x="6138291" y="1216470"/>
            <a:ext cx="0" cy="5470842"/>
          </a:xfrm>
          <a:prstGeom prst="line">
            <a:avLst/>
          </a:prstGeom>
          <a:ln w="12700">
            <a:solidFill>
              <a:srgbClr val="3465A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888FA83B-16E1-46A3-B145-5B2087AA5EE6}"/>
              </a:ext>
            </a:extLst>
          </p:cNvPr>
          <p:cNvSpPr/>
          <p:nvPr/>
        </p:nvSpPr>
        <p:spPr>
          <a:xfrm>
            <a:off x="1767447" y="3297616"/>
            <a:ext cx="178464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 are you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910655F0-3475-417F-B7D6-A22A2DB9D230}"/>
              </a:ext>
            </a:extLst>
          </p:cNvPr>
          <p:cNvSpPr/>
          <p:nvPr/>
        </p:nvSpPr>
        <p:spPr>
          <a:xfrm>
            <a:off x="8643939" y="3321126"/>
            <a:ext cx="243293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 geht es dir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F13896-F510-49EF-A299-512C928FAB7E}"/>
              </a:ext>
            </a:extLst>
          </p:cNvPr>
          <p:cNvSpPr txBox="1"/>
          <p:nvPr/>
        </p:nvSpPr>
        <p:spPr>
          <a:xfrm>
            <a:off x="1767447" y="2977849"/>
            <a:ext cx="778114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1C86F1-E8C1-4295-9A09-0F159F7A45E1}"/>
              </a:ext>
            </a:extLst>
          </p:cNvPr>
          <p:cNvSpPr txBox="1"/>
          <p:nvPr/>
        </p:nvSpPr>
        <p:spPr>
          <a:xfrm>
            <a:off x="8643939" y="300136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6" name="Gerader Verbinder 5">
            <a:extLst>
              <a:ext uri="{FF2B5EF4-FFF2-40B4-BE49-F238E27FC236}">
                <a16:creationId xmlns:a16="http://schemas.microsoft.com/office/drawing/2014/main" id="{014BE07B-FD8B-4041-B369-64983BA7D4CB}"/>
              </a:ext>
            </a:extLst>
          </p:cNvPr>
          <p:cNvSpPr/>
          <p:nvPr/>
        </p:nvSpPr>
        <p:spPr>
          <a:xfrm>
            <a:off x="3634384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3E6E2F9D-5DA8-4A9C-8A84-84CE47644F02}"/>
              </a:ext>
            </a:extLst>
          </p:cNvPr>
          <p:cNvSpPr/>
          <p:nvPr/>
        </p:nvSpPr>
        <p:spPr>
          <a:xfrm>
            <a:off x="4313587" y="2765139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C85C59E3-E0A5-4F21-AE16-DB4ED5C77BA0}"/>
              </a:ext>
            </a:extLst>
          </p:cNvPr>
          <p:cNvSpPr/>
          <p:nvPr/>
        </p:nvSpPr>
        <p:spPr>
          <a:xfrm>
            <a:off x="4424175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84CBD702-DCF7-4D1B-92DB-9EC8F47C9236}"/>
              </a:ext>
            </a:extLst>
          </p:cNvPr>
          <p:cNvSpPr/>
          <p:nvPr/>
        </p:nvSpPr>
        <p:spPr>
          <a:xfrm>
            <a:off x="6304173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0" name="Gerader Verbinder 9">
            <a:extLst>
              <a:ext uri="{FF2B5EF4-FFF2-40B4-BE49-F238E27FC236}">
                <a16:creationId xmlns:a16="http://schemas.microsoft.com/office/drawing/2014/main" id="{BA6E4F11-E368-4D66-9AFA-B2EFE5767E09}"/>
              </a:ext>
            </a:extLst>
          </p:cNvPr>
          <p:cNvSpPr/>
          <p:nvPr/>
        </p:nvSpPr>
        <p:spPr>
          <a:xfrm>
            <a:off x="5905359" y="36036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Gerader Verbinder 11">
            <a:extLst>
              <a:ext uri="{FF2B5EF4-FFF2-40B4-BE49-F238E27FC236}">
                <a16:creationId xmlns:a16="http://schemas.microsoft.com/office/drawing/2014/main" id="{1A5B6296-471E-48BE-921E-434275DDB47C}"/>
              </a:ext>
            </a:extLst>
          </p:cNvPr>
          <p:cNvSpPr/>
          <p:nvPr/>
        </p:nvSpPr>
        <p:spPr>
          <a:xfrm>
            <a:off x="7895510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889566C-558F-44B3-9901-02735290873E}"/>
              </a:ext>
            </a:extLst>
          </p:cNvPr>
          <p:cNvSpPr txBox="1"/>
          <p:nvPr/>
        </p:nvSpPr>
        <p:spPr>
          <a:xfrm>
            <a:off x="3722089" y="6102374"/>
            <a:ext cx="237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Embedding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D2EEAB6-7E3F-4517-A421-532516A18259}"/>
              </a:ext>
            </a:extLst>
          </p:cNvPr>
          <p:cNvSpPr txBox="1"/>
          <p:nvPr/>
        </p:nvSpPr>
        <p:spPr>
          <a:xfrm>
            <a:off x="6356419" y="6102374"/>
            <a:ext cx="251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Conditional Language Model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41FDE6D2-EE3A-400D-8F98-6280AE8B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noProof="0" dirty="0"/>
              <a:t>Encoder &amp; Decoder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b="1" dirty="0"/>
              <a:t>Input Embedding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A731492-58EF-48B9-9D2C-659547A25A4F}"/>
              </a:ext>
            </a:extLst>
          </p:cNvPr>
          <p:cNvSpPr/>
          <p:nvPr/>
        </p:nvSpPr>
        <p:spPr>
          <a:xfrm>
            <a:off x="7315200" y="5364956"/>
            <a:ext cx="1323975" cy="61436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9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D82B958-C7F1-426E-9454-547DBE3E012E}"/>
              </a:ext>
            </a:extLst>
          </p:cNvPr>
          <p:cNvSpPr/>
          <p:nvPr/>
        </p:nvSpPr>
        <p:spPr>
          <a:xfrm>
            <a:off x="8643939" y="3321126"/>
            <a:ext cx="2432939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 geht es dir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8B4DB7-0B70-4920-ACBF-50838D918293}"/>
              </a:ext>
            </a:extLst>
          </p:cNvPr>
          <p:cNvSpPr txBox="1"/>
          <p:nvPr/>
        </p:nvSpPr>
        <p:spPr>
          <a:xfrm>
            <a:off x="8643939" y="300136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4" name="Gerader Verbinder 3">
            <a:extLst>
              <a:ext uri="{FF2B5EF4-FFF2-40B4-BE49-F238E27FC236}">
                <a16:creationId xmlns:a16="http://schemas.microsoft.com/office/drawing/2014/main" id="{AC7F68CC-ECD7-46C8-82B6-7A9BA6CF3E68}"/>
              </a:ext>
            </a:extLst>
          </p:cNvPr>
          <p:cNvSpPr/>
          <p:nvPr/>
        </p:nvSpPr>
        <p:spPr>
          <a:xfrm>
            <a:off x="7895510" y="3605870"/>
            <a:ext cx="663529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76756E72-271A-43B4-A974-35BE365D9C9A}"/>
              </a:ext>
            </a:extLst>
          </p:cNvPr>
          <p:cNvSpPr/>
          <p:nvPr/>
        </p:nvSpPr>
        <p:spPr>
          <a:xfrm>
            <a:off x="4313587" y="2765139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E6133BF-9F90-4EF4-9625-2FFE6CA4D02C}"/>
              </a:ext>
            </a:extLst>
          </p:cNvPr>
          <p:cNvSpPr/>
          <p:nvPr/>
        </p:nvSpPr>
        <p:spPr>
          <a:xfrm>
            <a:off x="4424175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72AF5FB7-5A0E-4A68-BE2D-518BD1BBD7F4}"/>
              </a:ext>
            </a:extLst>
          </p:cNvPr>
          <p:cNvSpPr/>
          <p:nvPr/>
        </p:nvSpPr>
        <p:spPr>
          <a:xfrm>
            <a:off x="6304173" y="2875728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8" name="Gerader Verbinder 7">
            <a:extLst>
              <a:ext uri="{FF2B5EF4-FFF2-40B4-BE49-F238E27FC236}">
                <a16:creationId xmlns:a16="http://schemas.microsoft.com/office/drawing/2014/main" id="{A9A350CF-4435-4364-AB25-A8469FB04673}"/>
              </a:ext>
            </a:extLst>
          </p:cNvPr>
          <p:cNvSpPr/>
          <p:nvPr/>
        </p:nvSpPr>
        <p:spPr>
          <a:xfrm>
            <a:off x="5905359" y="36036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028852-571A-40C1-A1B6-2062DED76E16}"/>
              </a:ext>
            </a:extLst>
          </p:cNvPr>
          <p:cNvGrpSpPr/>
          <p:nvPr/>
        </p:nvGrpSpPr>
        <p:grpSpPr>
          <a:xfrm>
            <a:off x="1349476" y="2871179"/>
            <a:ext cx="2857441" cy="1220583"/>
            <a:chOff x="1115640" y="2374039"/>
            <a:chExt cx="2362680" cy="100924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BA00BB6-FF25-45F1-8962-753CBA6E0778}"/>
                </a:ext>
              </a:extLst>
            </p:cNvPr>
            <p:cNvSpPr/>
            <p:nvPr/>
          </p:nvSpPr>
          <p:spPr>
            <a:xfrm>
              <a:off x="1115640" y="2638440"/>
              <a:ext cx="1920239" cy="74484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19080">
              <a:solidFill>
                <a:srgbClr val="579835"/>
              </a:solidFill>
              <a:prstDash val="solid"/>
            </a:ln>
          </p:spPr>
          <p:txBody>
            <a:bodyPr vert="horz" wrap="none" lIns="120167" tIns="65743" rIns="120167" bIns="6574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8DD1CFAD-A1BE-443C-B2D8-9B3CC833A5C5}"/>
                </a:ext>
              </a:extLst>
            </p:cNvPr>
            <p:cNvSpPr txBox="1"/>
            <p:nvPr/>
          </p:nvSpPr>
          <p:spPr>
            <a:xfrm>
              <a:off x="1117800" y="2374039"/>
              <a:ext cx="643385" cy="267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="ctr" anchorCtr="0" compatLnSpc="0">
              <a:spAutoFit/>
            </a:bodyPr>
            <a:lstStyle/>
            <a:p>
              <a:pPr hangingPunct="0"/>
              <a:r>
                <a:rPr lang="en-US" sz="1451" dirty="0">
                  <a:solidFill>
                    <a:srgbClr val="579835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INPUT</a:t>
              </a:r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AA598A63-F639-4C48-B0B3-0C6FF834CA1A}"/>
                </a:ext>
              </a:extLst>
            </p:cNvPr>
            <p:cNvGrpSpPr/>
            <p:nvPr/>
          </p:nvGrpSpPr>
          <p:grpSpPr>
            <a:xfrm>
              <a:off x="2395800" y="2871000"/>
              <a:ext cx="457200" cy="91440"/>
              <a:chOff x="2395800" y="2871000"/>
              <a:chExt cx="457200" cy="91440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CD015A5-D3C7-4CA5-8817-3C29EEBC7E5E}"/>
                  </a:ext>
                </a:extLst>
              </p:cNvPr>
              <p:cNvSpPr/>
              <p:nvPr/>
            </p:nvSpPr>
            <p:spPr>
              <a:xfrm>
                <a:off x="23958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E449D7D-4894-4802-B2CA-B3B067A29665}"/>
                  </a:ext>
                </a:extLst>
              </p:cNvPr>
              <p:cNvSpPr/>
              <p:nvPr/>
            </p:nvSpPr>
            <p:spPr>
              <a:xfrm>
                <a:off x="24872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DB87F9EE-0DC0-48C5-8D54-65C495BBDAA3}"/>
                  </a:ext>
                </a:extLst>
              </p:cNvPr>
              <p:cNvSpPr/>
              <p:nvPr/>
            </p:nvSpPr>
            <p:spPr>
              <a:xfrm>
                <a:off x="25786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443BC8C-9CCB-43E4-830D-4ACE2B5638A2}"/>
                  </a:ext>
                </a:extLst>
              </p:cNvPr>
              <p:cNvSpPr/>
              <p:nvPr/>
            </p:nvSpPr>
            <p:spPr>
              <a:xfrm>
                <a:off x="26701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CB9161F-2CE2-4370-8F95-695E9403479A}"/>
                  </a:ext>
                </a:extLst>
              </p:cNvPr>
              <p:cNvSpPr/>
              <p:nvPr/>
            </p:nvSpPr>
            <p:spPr>
              <a:xfrm>
                <a:off x="27615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E5FF69A-A2C4-4AE5-B2C1-BA1D836E209A}"/>
                </a:ext>
              </a:extLst>
            </p:cNvPr>
            <p:cNvGrpSpPr/>
            <p:nvPr/>
          </p:nvGrpSpPr>
          <p:grpSpPr>
            <a:xfrm>
              <a:off x="1847160" y="2871000"/>
              <a:ext cx="457200" cy="91440"/>
              <a:chOff x="1847160" y="2871000"/>
              <a:chExt cx="457200" cy="91440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B0D6795-5E64-417E-A19E-EEF4D43E60D8}"/>
                  </a:ext>
                </a:extLst>
              </p:cNvPr>
              <p:cNvSpPr/>
              <p:nvPr/>
            </p:nvSpPr>
            <p:spPr>
              <a:xfrm>
                <a:off x="18471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1AD5C93-20A5-4A60-B22F-2D3091993D3B}"/>
                  </a:ext>
                </a:extLst>
              </p:cNvPr>
              <p:cNvSpPr/>
              <p:nvPr/>
            </p:nvSpPr>
            <p:spPr>
              <a:xfrm>
                <a:off x="19386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3D775C69-77F7-456D-8BDA-1BCA30F15F77}"/>
                  </a:ext>
                </a:extLst>
              </p:cNvPr>
              <p:cNvSpPr/>
              <p:nvPr/>
            </p:nvSpPr>
            <p:spPr>
              <a:xfrm>
                <a:off x="20300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5F4C167-FC67-4920-A85B-D7567583F484}"/>
                  </a:ext>
                </a:extLst>
              </p:cNvPr>
              <p:cNvSpPr/>
              <p:nvPr/>
            </p:nvSpPr>
            <p:spPr>
              <a:xfrm>
                <a:off x="21214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2818EA6-C3E9-4C3D-98E8-5F767C5EB3BE}"/>
                  </a:ext>
                </a:extLst>
              </p:cNvPr>
              <p:cNvSpPr/>
              <p:nvPr/>
            </p:nvSpPr>
            <p:spPr>
              <a:xfrm>
                <a:off x="22129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985D174C-14EB-44AF-9BC4-965E2100582E}"/>
                </a:ext>
              </a:extLst>
            </p:cNvPr>
            <p:cNvGrpSpPr/>
            <p:nvPr/>
          </p:nvGrpSpPr>
          <p:grpSpPr>
            <a:xfrm>
              <a:off x="1298520" y="2871000"/>
              <a:ext cx="457199" cy="91440"/>
              <a:chOff x="1298520" y="2871000"/>
              <a:chExt cx="457199" cy="91440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334F5C-D241-45D1-B233-36B98DEE3751}"/>
                  </a:ext>
                </a:extLst>
              </p:cNvPr>
              <p:cNvSpPr/>
              <p:nvPr/>
            </p:nvSpPr>
            <p:spPr>
              <a:xfrm>
                <a:off x="12985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3D95003-EE0A-4E6B-AC7C-D467D6F929A7}"/>
                  </a:ext>
                </a:extLst>
              </p:cNvPr>
              <p:cNvSpPr/>
              <p:nvPr/>
            </p:nvSpPr>
            <p:spPr>
              <a:xfrm>
                <a:off x="13899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4420B2-9040-4BB9-A1AF-EFEFBBD4F3DB}"/>
                  </a:ext>
                </a:extLst>
              </p:cNvPr>
              <p:cNvSpPr/>
              <p:nvPr/>
            </p:nvSpPr>
            <p:spPr>
              <a:xfrm>
                <a:off x="148139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215DA331-70C0-45A4-87A0-429BA3221738}"/>
                  </a:ext>
                </a:extLst>
              </p:cNvPr>
              <p:cNvSpPr/>
              <p:nvPr/>
            </p:nvSpPr>
            <p:spPr>
              <a:xfrm>
                <a:off x="15728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423E7124-55FD-49E4-A642-50FF7B4C90ED}"/>
                  </a:ext>
                </a:extLst>
              </p:cNvPr>
              <p:cNvSpPr/>
              <p:nvPr/>
            </p:nvSpPr>
            <p:spPr>
              <a:xfrm>
                <a:off x="166427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93AF23CA-ECDA-42E3-B94B-62FC16223C36}"/>
                </a:ext>
              </a:extLst>
            </p:cNvPr>
            <p:cNvSpPr txBox="1"/>
            <p:nvPr/>
          </p:nvSpPr>
          <p:spPr>
            <a:xfrm>
              <a:off x="1248054" y="2962439"/>
              <a:ext cx="558132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how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F0B9279-37F2-4D44-B77E-32C8BBD30EB0}"/>
                </a:ext>
              </a:extLst>
            </p:cNvPr>
            <p:cNvSpPr txBox="1"/>
            <p:nvPr/>
          </p:nvSpPr>
          <p:spPr>
            <a:xfrm>
              <a:off x="1836617" y="2962439"/>
              <a:ext cx="478287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are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E101BDC-D589-4B91-89F4-8E2778D149E3}"/>
                </a:ext>
              </a:extLst>
            </p:cNvPr>
            <p:cNvSpPr txBox="1"/>
            <p:nvPr/>
          </p:nvSpPr>
          <p:spPr>
            <a:xfrm>
              <a:off x="2368131" y="2962439"/>
              <a:ext cx="512536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you</a:t>
              </a:r>
            </a:p>
          </p:txBody>
        </p:sp>
        <p:sp>
          <p:nvSpPr>
            <p:cNvPr id="33" name="Gerader Verbinder 32">
              <a:extLst>
                <a:ext uri="{FF2B5EF4-FFF2-40B4-BE49-F238E27FC236}">
                  <a16:creationId xmlns:a16="http://schemas.microsoft.com/office/drawing/2014/main" id="{7893AA89-EC41-41DC-888B-6EFDFF778452}"/>
                </a:ext>
              </a:extLst>
            </p:cNvPr>
            <p:cNvSpPr/>
            <p:nvPr/>
          </p:nvSpPr>
          <p:spPr>
            <a:xfrm>
              <a:off x="3125159" y="2981520"/>
              <a:ext cx="353161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7" name="Titel 36">
            <a:extLst>
              <a:ext uri="{FF2B5EF4-FFF2-40B4-BE49-F238E27FC236}">
                <a16:creationId xmlns:a16="http://schemas.microsoft.com/office/drawing/2014/main" id="{0C66EDA2-FD13-4651-A549-8A5CC41A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Embedding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592C93E-2EB2-4550-9E13-9E546105B4AF}"/>
              </a:ext>
            </a:extLst>
          </p:cNvPr>
          <p:cNvSpPr txBox="1"/>
          <p:nvPr/>
        </p:nvSpPr>
        <p:spPr>
          <a:xfrm>
            <a:off x="4206406" y="5017088"/>
            <a:ext cx="687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Split text into tokens, e.g. words, sub-words (BPE)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tokens into vectors using a lookup-table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 representation during training</a:t>
            </a: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6EC21C72-F1C4-4C23-8694-6AA175A78B59}"/>
              </a:ext>
            </a:extLst>
          </p:cNvPr>
          <p:cNvSpPr/>
          <p:nvPr/>
        </p:nvSpPr>
        <p:spPr>
          <a:xfrm>
            <a:off x="2132824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74B42F4-B854-4B3C-A9E1-B9D39BFF8FBB}"/>
              </a:ext>
            </a:extLst>
          </p:cNvPr>
          <p:cNvSpPr/>
          <p:nvPr/>
        </p:nvSpPr>
        <p:spPr>
          <a:xfrm>
            <a:off x="2243412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DEA6DF0-8BA5-48C1-A345-62FD727E4623}"/>
              </a:ext>
            </a:extLst>
          </p:cNvPr>
          <p:cNvSpPr/>
          <p:nvPr/>
        </p:nvSpPr>
        <p:spPr>
          <a:xfrm>
            <a:off x="2354000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95E90D04-8612-4A96-9F01-59DFBDF1280F}"/>
              </a:ext>
            </a:extLst>
          </p:cNvPr>
          <p:cNvSpPr/>
          <p:nvPr/>
        </p:nvSpPr>
        <p:spPr>
          <a:xfrm>
            <a:off x="2464589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69E403F0-686F-4D3C-91AA-F4D987696CAD}"/>
              </a:ext>
            </a:extLst>
          </p:cNvPr>
          <p:cNvSpPr/>
          <p:nvPr/>
        </p:nvSpPr>
        <p:spPr>
          <a:xfrm>
            <a:off x="2575177" y="4813449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3A515996-635F-4470-B075-962CB9792426}"/>
              </a:ext>
            </a:extLst>
          </p:cNvPr>
          <p:cNvSpPr txBox="1"/>
          <p:nvPr/>
        </p:nvSpPr>
        <p:spPr>
          <a:xfrm>
            <a:off x="2671175" y="4715415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aaron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EB94EC9C-C2D3-4483-82E3-4F6638544180}"/>
              </a:ext>
            </a:extLst>
          </p:cNvPr>
          <p:cNvSpPr/>
          <p:nvPr/>
        </p:nvSpPr>
        <p:spPr>
          <a:xfrm>
            <a:off x="2132824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87A5C82-7873-4F31-8C66-B989BB54B226}"/>
              </a:ext>
            </a:extLst>
          </p:cNvPr>
          <p:cNvSpPr/>
          <p:nvPr/>
        </p:nvSpPr>
        <p:spPr>
          <a:xfrm>
            <a:off x="2243412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27B3A879-D9D6-4507-80E1-B2C1AB69EBEF}"/>
              </a:ext>
            </a:extLst>
          </p:cNvPr>
          <p:cNvSpPr/>
          <p:nvPr/>
        </p:nvSpPr>
        <p:spPr>
          <a:xfrm>
            <a:off x="2354000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985789C7-0914-451A-B2CD-FC20E65C74C8}"/>
              </a:ext>
            </a:extLst>
          </p:cNvPr>
          <p:cNvSpPr/>
          <p:nvPr/>
        </p:nvSpPr>
        <p:spPr>
          <a:xfrm>
            <a:off x="2464589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CBB10ECF-2446-4FB7-B3D8-D28BAD14C9A5}"/>
              </a:ext>
            </a:extLst>
          </p:cNvPr>
          <p:cNvSpPr/>
          <p:nvPr/>
        </p:nvSpPr>
        <p:spPr>
          <a:xfrm>
            <a:off x="2575177" y="455627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364A1D1-95D2-445F-B955-FDEA18CE2D10}"/>
              </a:ext>
            </a:extLst>
          </p:cNvPr>
          <p:cNvSpPr txBox="1"/>
          <p:nvPr/>
        </p:nvSpPr>
        <p:spPr>
          <a:xfrm>
            <a:off x="2671174" y="4458241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aaa</a:t>
            </a: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C97F3DF1-3A7F-4A12-ADAC-8EF350C5D8F9}"/>
              </a:ext>
            </a:extLst>
          </p:cNvPr>
          <p:cNvSpPr/>
          <p:nvPr/>
        </p:nvSpPr>
        <p:spPr>
          <a:xfrm>
            <a:off x="2132822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A79E36E7-81AF-4441-999B-1FE7DFBA7261}"/>
              </a:ext>
            </a:extLst>
          </p:cNvPr>
          <p:cNvSpPr/>
          <p:nvPr/>
        </p:nvSpPr>
        <p:spPr>
          <a:xfrm>
            <a:off x="2243410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FA2FF03F-02F6-4FFC-BA09-5E004D3D8880}"/>
              </a:ext>
            </a:extLst>
          </p:cNvPr>
          <p:cNvSpPr/>
          <p:nvPr/>
        </p:nvSpPr>
        <p:spPr>
          <a:xfrm>
            <a:off x="2353998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78EED58-2832-489A-977C-A475F22FDA15}"/>
              </a:ext>
            </a:extLst>
          </p:cNvPr>
          <p:cNvSpPr/>
          <p:nvPr/>
        </p:nvSpPr>
        <p:spPr>
          <a:xfrm>
            <a:off x="2464587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5F765016-B1EE-4066-94D1-3986F9CD7A8A}"/>
              </a:ext>
            </a:extLst>
          </p:cNvPr>
          <p:cNvSpPr/>
          <p:nvPr/>
        </p:nvSpPr>
        <p:spPr>
          <a:xfrm>
            <a:off x="2575175" y="609441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CD4EFBC-DB5F-444E-A003-0E786D14C991}"/>
              </a:ext>
            </a:extLst>
          </p:cNvPr>
          <p:cNvSpPr txBox="1"/>
          <p:nvPr/>
        </p:nvSpPr>
        <p:spPr>
          <a:xfrm>
            <a:off x="2670376" y="5996380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zzy</a:t>
            </a:r>
          </a:p>
        </p:txBody>
      </p:sp>
      <p:sp>
        <p:nvSpPr>
          <p:cNvPr id="55" name="Freihandform: Form 54">
            <a:extLst>
              <a:ext uri="{FF2B5EF4-FFF2-40B4-BE49-F238E27FC236}">
                <a16:creationId xmlns:a16="http://schemas.microsoft.com/office/drawing/2014/main" id="{50480121-4E26-4C4A-B472-25A0D259922D}"/>
              </a:ext>
            </a:extLst>
          </p:cNvPr>
          <p:cNvSpPr/>
          <p:nvPr/>
        </p:nvSpPr>
        <p:spPr>
          <a:xfrm>
            <a:off x="2133621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C97A88BD-C9C6-4E54-A5DF-D99CCA77E730}"/>
              </a:ext>
            </a:extLst>
          </p:cNvPr>
          <p:cNvSpPr/>
          <p:nvPr/>
        </p:nvSpPr>
        <p:spPr>
          <a:xfrm>
            <a:off x="2244209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Freihandform: Form 56">
            <a:extLst>
              <a:ext uri="{FF2B5EF4-FFF2-40B4-BE49-F238E27FC236}">
                <a16:creationId xmlns:a16="http://schemas.microsoft.com/office/drawing/2014/main" id="{556EA41F-5309-4CBC-93C7-E6D9CDD7F574}"/>
              </a:ext>
            </a:extLst>
          </p:cNvPr>
          <p:cNvSpPr/>
          <p:nvPr/>
        </p:nvSpPr>
        <p:spPr>
          <a:xfrm>
            <a:off x="2354797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2FEBDD37-0DDC-4B85-8F1E-28B12109F4ED}"/>
              </a:ext>
            </a:extLst>
          </p:cNvPr>
          <p:cNvSpPr/>
          <p:nvPr/>
        </p:nvSpPr>
        <p:spPr>
          <a:xfrm>
            <a:off x="2465386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2771D257-8D87-40C1-AA69-0365506A7E0D}"/>
              </a:ext>
            </a:extLst>
          </p:cNvPr>
          <p:cNvSpPr/>
          <p:nvPr/>
        </p:nvSpPr>
        <p:spPr>
          <a:xfrm>
            <a:off x="2575974" y="507900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C590818-26DA-4601-9719-0A97DBF2DF8F}"/>
              </a:ext>
            </a:extLst>
          </p:cNvPr>
          <p:cNvSpPr txBox="1"/>
          <p:nvPr/>
        </p:nvSpPr>
        <p:spPr>
          <a:xfrm>
            <a:off x="2671176" y="4980973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abby</a:t>
            </a:r>
          </a:p>
        </p:txBody>
      </p:sp>
      <p:sp>
        <p:nvSpPr>
          <p:cNvPr id="89" name="Freihandform: Form 88">
            <a:extLst>
              <a:ext uri="{FF2B5EF4-FFF2-40B4-BE49-F238E27FC236}">
                <a16:creationId xmlns:a16="http://schemas.microsoft.com/office/drawing/2014/main" id="{C2F466C2-573D-46DF-9A3F-79B3CA286383}"/>
              </a:ext>
            </a:extLst>
          </p:cNvPr>
          <p:cNvSpPr/>
          <p:nvPr/>
        </p:nvSpPr>
        <p:spPr>
          <a:xfrm>
            <a:off x="2132025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0" name="Freihandform: Form 89">
            <a:extLst>
              <a:ext uri="{FF2B5EF4-FFF2-40B4-BE49-F238E27FC236}">
                <a16:creationId xmlns:a16="http://schemas.microsoft.com/office/drawing/2014/main" id="{43F08DEB-C19D-4B34-B627-EDAB48383723}"/>
              </a:ext>
            </a:extLst>
          </p:cNvPr>
          <p:cNvSpPr/>
          <p:nvPr/>
        </p:nvSpPr>
        <p:spPr>
          <a:xfrm>
            <a:off x="2242613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1" name="Freihandform: Form 90">
            <a:extLst>
              <a:ext uri="{FF2B5EF4-FFF2-40B4-BE49-F238E27FC236}">
                <a16:creationId xmlns:a16="http://schemas.microsoft.com/office/drawing/2014/main" id="{808C4338-6FB7-4C09-A233-0B01818A12C3}"/>
              </a:ext>
            </a:extLst>
          </p:cNvPr>
          <p:cNvSpPr/>
          <p:nvPr/>
        </p:nvSpPr>
        <p:spPr>
          <a:xfrm>
            <a:off x="2353201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FE94D59D-1441-430B-812E-E202A9B398C4}"/>
              </a:ext>
            </a:extLst>
          </p:cNvPr>
          <p:cNvSpPr/>
          <p:nvPr/>
        </p:nvSpPr>
        <p:spPr>
          <a:xfrm>
            <a:off x="2463790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ED37C0D5-CA09-43D8-B3F4-46BE68627F87}"/>
              </a:ext>
            </a:extLst>
          </p:cNvPr>
          <p:cNvSpPr/>
          <p:nvPr/>
        </p:nvSpPr>
        <p:spPr>
          <a:xfrm>
            <a:off x="2574378" y="5571815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C2B4D2F1-D0B9-4D26-9F4A-1644DEF13D70}"/>
              </a:ext>
            </a:extLst>
          </p:cNvPr>
          <p:cNvSpPr txBox="1"/>
          <p:nvPr/>
        </p:nvSpPr>
        <p:spPr>
          <a:xfrm>
            <a:off x="2670376" y="5473781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sp>
        <p:nvSpPr>
          <p:cNvPr id="95" name="Freihandform: Form 94">
            <a:extLst>
              <a:ext uri="{FF2B5EF4-FFF2-40B4-BE49-F238E27FC236}">
                <a16:creationId xmlns:a16="http://schemas.microsoft.com/office/drawing/2014/main" id="{B75C7D7D-2E6A-4D01-9FD8-44E58E125F49}"/>
              </a:ext>
            </a:extLst>
          </p:cNvPr>
          <p:cNvSpPr/>
          <p:nvPr/>
        </p:nvSpPr>
        <p:spPr>
          <a:xfrm>
            <a:off x="2132025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6" name="Freihandform: Form 95">
            <a:extLst>
              <a:ext uri="{FF2B5EF4-FFF2-40B4-BE49-F238E27FC236}">
                <a16:creationId xmlns:a16="http://schemas.microsoft.com/office/drawing/2014/main" id="{CBCEA488-4A3E-44FA-8344-0D019378EBD6}"/>
              </a:ext>
            </a:extLst>
          </p:cNvPr>
          <p:cNvSpPr/>
          <p:nvPr/>
        </p:nvSpPr>
        <p:spPr>
          <a:xfrm>
            <a:off x="2242613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55109E1E-5959-4E83-9F2C-F3DB5438E2C0}"/>
              </a:ext>
            </a:extLst>
          </p:cNvPr>
          <p:cNvSpPr/>
          <p:nvPr/>
        </p:nvSpPr>
        <p:spPr>
          <a:xfrm>
            <a:off x="2353201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F1273B20-4778-45CF-B30C-83144E1FE10D}"/>
              </a:ext>
            </a:extLst>
          </p:cNvPr>
          <p:cNvSpPr/>
          <p:nvPr/>
        </p:nvSpPr>
        <p:spPr>
          <a:xfrm>
            <a:off x="2463790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9" name="Freihandform: Form 98">
            <a:extLst>
              <a:ext uri="{FF2B5EF4-FFF2-40B4-BE49-F238E27FC236}">
                <a16:creationId xmlns:a16="http://schemas.microsoft.com/office/drawing/2014/main" id="{DCCEDCD8-113C-4C30-8544-AFA37A430298}"/>
              </a:ext>
            </a:extLst>
          </p:cNvPr>
          <p:cNvSpPr/>
          <p:nvPr/>
        </p:nvSpPr>
        <p:spPr>
          <a:xfrm>
            <a:off x="2574378" y="5314641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D6FF904-EBC4-4FFA-9EF6-50594FB897F6}"/>
              </a:ext>
            </a:extLst>
          </p:cNvPr>
          <p:cNvSpPr txBox="1"/>
          <p:nvPr/>
        </p:nvSpPr>
        <p:spPr>
          <a:xfrm>
            <a:off x="2670375" y="5216607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6D722FAA-1C33-41BB-86C1-B5867D7CB00F}"/>
              </a:ext>
            </a:extLst>
          </p:cNvPr>
          <p:cNvSpPr/>
          <p:nvPr/>
        </p:nvSpPr>
        <p:spPr>
          <a:xfrm>
            <a:off x="2132822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55855F2C-4D04-45C0-BBFC-8BC80B36766A}"/>
              </a:ext>
            </a:extLst>
          </p:cNvPr>
          <p:cNvSpPr/>
          <p:nvPr/>
        </p:nvSpPr>
        <p:spPr>
          <a:xfrm>
            <a:off x="2243410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A65DCBD-3BB4-4A59-A61B-BAA39FAF675A}"/>
              </a:ext>
            </a:extLst>
          </p:cNvPr>
          <p:cNvSpPr/>
          <p:nvPr/>
        </p:nvSpPr>
        <p:spPr>
          <a:xfrm>
            <a:off x="2353998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811870B1-5B2B-4017-AE52-8AC522A6D2FA}"/>
              </a:ext>
            </a:extLst>
          </p:cNvPr>
          <p:cNvSpPr/>
          <p:nvPr/>
        </p:nvSpPr>
        <p:spPr>
          <a:xfrm>
            <a:off x="2464587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2FE0C1EF-3D44-42A8-BE31-873E443C29EC}"/>
              </a:ext>
            </a:extLst>
          </p:cNvPr>
          <p:cNvSpPr/>
          <p:nvPr/>
        </p:nvSpPr>
        <p:spPr>
          <a:xfrm>
            <a:off x="2575175" y="5837373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00"/>
          </a:solidFill>
          <a:ln w="0">
            <a:solidFill>
              <a:srgbClr val="2B511A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1200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263D3945-DBBE-48E4-AD32-030A51694068}"/>
              </a:ext>
            </a:extLst>
          </p:cNvPr>
          <p:cNvSpPr txBox="1"/>
          <p:nvPr/>
        </p:nvSpPr>
        <p:spPr>
          <a:xfrm>
            <a:off x="2670377" y="5739339"/>
            <a:ext cx="914400" cy="286945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noAutofit/>
          </a:bodyPr>
          <a:lstStyle/>
          <a:p>
            <a:pPr hangingPunct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…</a:t>
            </a:r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E653E9D6-27A0-4E38-9970-CDFC34902EAE}"/>
              </a:ext>
            </a:extLst>
          </p:cNvPr>
          <p:cNvCxnSpPr/>
          <p:nvPr/>
        </p:nvCxnSpPr>
        <p:spPr>
          <a:xfrm>
            <a:off x="1948073" y="4556275"/>
            <a:ext cx="0" cy="1648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feld 108">
            <a:extLst>
              <a:ext uri="{FF2B5EF4-FFF2-40B4-BE49-F238E27FC236}">
                <a16:creationId xmlns:a16="http://schemas.microsoft.com/office/drawing/2014/main" id="{4B79FE2B-CD59-4035-A209-E35F9D54AF0D}"/>
              </a:ext>
            </a:extLst>
          </p:cNvPr>
          <p:cNvSpPr txBox="1"/>
          <p:nvPr/>
        </p:nvSpPr>
        <p:spPr>
          <a:xfrm>
            <a:off x="527972" y="4980973"/>
            <a:ext cx="130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vocabulary size</a:t>
            </a:r>
          </a:p>
          <a:p>
            <a:pPr algn="ctr"/>
            <a:r>
              <a:rPr lang="en-US" sz="1400" dirty="0"/>
              <a:t>50,000</a:t>
            </a:r>
          </a:p>
        </p:txBody>
      </p: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691E9C9B-9714-4DDA-9206-8BD1EAAF1B14}"/>
              </a:ext>
            </a:extLst>
          </p:cNvPr>
          <p:cNvCxnSpPr>
            <a:cxnSpLocks/>
          </p:cNvCxnSpPr>
          <p:nvPr/>
        </p:nvCxnSpPr>
        <p:spPr>
          <a:xfrm flipH="1">
            <a:off x="2132025" y="6357402"/>
            <a:ext cx="5529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feld 134">
            <a:extLst>
              <a:ext uri="{FF2B5EF4-FFF2-40B4-BE49-F238E27FC236}">
                <a16:creationId xmlns:a16="http://schemas.microsoft.com/office/drawing/2014/main" id="{0C318290-A6C9-4BBB-AC0D-C4B4E27AA1CD}"/>
              </a:ext>
            </a:extLst>
          </p:cNvPr>
          <p:cNvSpPr txBox="1"/>
          <p:nvPr/>
        </p:nvSpPr>
        <p:spPr>
          <a:xfrm>
            <a:off x="1764358" y="6388875"/>
            <a:ext cx="1309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embedding size</a:t>
            </a:r>
          </a:p>
          <a:p>
            <a:pPr algn="ctr"/>
            <a:r>
              <a:rPr lang="en-US" sz="1400" dirty="0"/>
              <a:t>512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b="1" dirty="0"/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C7F8736-EBCF-42D2-89A6-B41BB760B91B}"/>
              </a:ext>
            </a:extLst>
          </p:cNvPr>
          <p:cNvSpPr/>
          <p:nvPr/>
        </p:nvSpPr>
        <p:spPr>
          <a:xfrm>
            <a:off x="8676574" y="122237"/>
            <a:ext cx="1644044" cy="1444345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2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98B4B40B-2C0B-458E-90C0-7C7F5E2F0674}"/>
              </a:ext>
            </a:extLst>
          </p:cNvPr>
          <p:cNvSpPr/>
          <p:nvPr/>
        </p:nvSpPr>
        <p:spPr>
          <a:xfrm>
            <a:off x="4313151" y="2764704"/>
            <a:ext cx="3649408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34A29DD-CDF7-47BE-B1DE-2D6F064E0DBD}"/>
              </a:ext>
            </a:extLst>
          </p:cNvPr>
          <p:cNvSpPr/>
          <p:nvPr/>
        </p:nvSpPr>
        <p:spPr>
          <a:xfrm>
            <a:off x="4423740" y="2875291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A5377E1-7785-4983-B573-935C201F95F7}"/>
              </a:ext>
            </a:extLst>
          </p:cNvPr>
          <p:cNvSpPr/>
          <p:nvPr/>
        </p:nvSpPr>
        <p:spPr>
          <a:xfrm>
            <a:off x="6303738" y="2875291"/>
            <a:ext cx="1548233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5" name="Gerader Verbinder 4">
            <a:extLst>
              <a:ext uri="{FF2B5EF4-FFF2-40B4-BE49-F238E27FC236}">
                <a16:creationId xmlns:a16="http://schemas.microsoft.com/office/drawing/2014/main" id="{2EA2042B-738D-42A5-AB06-D93C311BB412}"/>
              </a:ext>
            </a:extLst>
          </p:cNvPr>
          <p:cNvSpPr/>
          <p:nvPr/>
        </p:nvSpPr>
        <p:spPr>
          <a:xfrm>
            <a:off x="5904924" y="3603257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38931DF-1B44-46F3-9B3F-EEBD9A292ED4}"/>
              </a:ext>
            </a:extLst>
          </p:cNvPr>
          <p:cNvGrpSpPr/>
          <p:nvPr/>
        </p:nvGrpSpPr>
        <p:grpSpPr>
          <a:xfrm>
            <a:off x="1345122" y="2871179"/>
            <a:ext cx="2857441" cy="1220583"/>
            <a:chOff x="1112040" y="2374039"/>
            <a:chExt cx="2362680" cy="1009241"/>
          </a:xfrm>
        </p:grpSpPr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5F762E24-CC49-4C1B-A712-E3CF161BC81C}"/>
                </a:ext>
              </a:extLst>
            </p:cNvPr>
            <p:cNvSpPr/>
            <p:nvPr/>
          </p:nvSpPr>
          <p:spPr>
            <a:xfrm>
              <a:off x="1112040" y="2638440"/>
              <a:ext cx="1920239" cy="74484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noFill/>
            <a:ln w="19080">
              <a:solidFill>
                <a:srgbClr val="579835"/>
              </a:solidFill>
              <a:prstDash val="solid"/>
            </a:ln>
          </p:spPr>
          <p:txBody>
            <a:bodyPr vert="horz" wrap="none" lIns="120167" tIns="65743" rIns="120167" bIns="6574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7ADF396-078E-4718-A448-11E8C5517DAB}"/>
                </a:ext>
              </a:extLst>
            </p:cNvPr>
            <p:cNvSpPr txBox="1"/>
            <p:nvPr/>
          </p:nvSpPr>
          <p:spPr>
            <a:xfrm>
              <a:off x="1114200" y="2374039"/>
              <a:ext cx="643385" cy="2677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="ctr" anchorCtr="0" compatLnSpc="0">
              <a:spAutoFit/>
            </a:bodyPr>
            <a:lstStyle/>
            <a:p>
              <a:pPr hangingPunct="0"/>
              <a:r>
                <a:rPr lang="en-US" sz="1451" dirty="0">
                  <a:solidFill>
                    <a:srgbClr val="579835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INPUT</a:t>
              </a: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C20E747-91A1-4352-8F46-DABA85D52BA5}"/>
                </a:ext>
              </a:extLst>
            </p:cNvPr>
            <p:cNvGrpSpPr/>
            <p:nvPr/>
          </p:nvGrpSpPr>
          <p:grpSpPr>
            <a:xfrm>
              <a:off x="2392200" y="2871000"/>
              <a:ext cx="457200" cy="91440"/>
              <a:chOff x="2392200" y="2871000"/>
              <a:chExt cx="457200" cy="91440"/>
            </a:xfrm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EB977BF8-48A9-4D9B-95F1-E694699D0297}"/>
                  </a:ext>
                </a:extLst>
              </p:cNvPr>
              <p:cNvSpPr/>
              <p:nvPr/>
            </p:nvSpPr>
            <p:spPr>
              <a:xfrm>
                <a:off x="23922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68428AF-7955-498E-ACD3-6AC5DAA596A6}"/>
                  </a:ext>
                </a:extLst>
              </p:cNvPr>
              <p:cNvSpPr/>
              <p:nvPr/>
            </p:nvSpPr>
            <p:spPr>
              <a:xfrm>
                <a:off x="24836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27DDA0C1-E346-4AC4-AF7D-B103C9B6E1BB}"/>
                  </a:ext>
                </a:extLst>
              </p:cNvPr>
              <p:cNvSpPr/>
              <p:nvPr/>
            </p:nvSpPr>
            <p:spPr>
              <a:xfrm>
                <a:off x="25750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73D01821-51B1-4FAC-8DFF-D79376111577}"/>
                  </a:ext>
                </a:extLst>
              </p:cNvPr>
              <p:cNvSpPr/>
              <p:nvPr/>
            </p:nvSpPr>
            <p:spPr>
              <a:xfrm>
                <a:off x="26665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55172A36-62BD-4AC4-90B2-A30BC56E62B3}"/>
                  </a:ext>
                </a:extLst>
              </p:cNvPr>
              <p:cNvSpPr/>
              <p:nvPr/>
            </p:nvSpPr>
            <p:spPr>
              <a:xfrm>
                <a:off x="275796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0A39B87-C33D-4B16-A943-0A40DB2F7165}"/>
                </a:ext>
              </a:extLst>
            </p:cNvPr>
            <p:cNvGrpSpPr/>
            <p:nvPr/>
          </p:nvGrpSpPr>
          <p:grpSpPr>
            <a:xfrm>
              <a:off x="1843559" y="2871000"/>
              <a:ext cx="457201" cy="91440"/>
              <a:chOff x="1843559" y="2871000"/>
              <a:chExt cx="457201" cy="91440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E702CAB-BF19-44E2-B921-D3319B3ECDC2}"/>
                  </a:ext>
                </a:extLst>
              </p:cNvPr>
              <p:cNvSpPr/>
              <p:nvPr/>
            </p:nvSpPr>
            <p:spPr>
              <a:xfrm>
                <a:off x="184355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AC15926-39D1-418A-A393-E5C86EF06B7F}"/>
                  </a:ext>
                </a:extLst>
              </p:cNvPr>
              <p:cNvSpPr/>
              <p:nvPr/>
            </p:nvSpPr>
            <p:spPr>
              <a:xfrm>
                <a:off x="193500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0C296E8-DF11-4AD1-9CA4-DE1B754DC339}"/>
                  </a:ext>
                </a:extLst>
              </p:cNvPr>
              <p:cNvSpPr/>
              <p:nvPr/>
            </p:nvSpPr>
            <p:spPr>
              <a:xfrm>
                <a:off x="202643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2FEDFBB-CB75-4298-8546-9F81A0BCD5B3}"/>
                  </a:ext>
                </a:extLst>
              </p:cNvPr>
              <p:cNvSpPr/>
              <p:nvPr/>
            </p:nvSpPr>
            <p:spPr>
              <a:xfrm>
                <a:off x="211788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A8F99A-FBBA-4085-8386-870C1C4681E5}"/>
                  </a:ext>
                </a:extLst>
              </p:cNvPr>
              <p:cNvSpPr/>
              <p:nvPr/>
            </p:nvSpPr>
            <p:spPr>
              <a:xfrm>
                <a:off x="22093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E626FD-5FA1-4660-B248-BEBE598F934A}"/>
                </a:ext>
              </a:extLst>
            </p:cNvPr>
            <p:cNvGrpSpPr/>
            <p:nvPr/>
          </p:nvGrpSpPr>
          <p:grpSpPr>
            <a:xfrm>
              <a:off x="1294920" y="2871000"/>
              <a:ext cx="457199" cy="91440"/>
              <a:chOff x="1294920" y="2871000"/>
              <a:chExt cx="457199" cy="91440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02A5DC0D-5BA2-4271-B451-7B52D34BF17D}"/>
                  </a:ext>
                </a:extLst>
              </p:cNvPr>
              <p:cNvSpPr/>
              <p:nvPr/>
            </p:nvSpPr>
            <p:spPr>
              <a:xfrm>
                <a:off x="129492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BC792809-BA72-4C5D-99DF-0111F6FD7926}"/>
                  </a:ext>
                </a:extLst>
              </p:cNvPr>
              <p:cNvSpPr/>
              <p:nvPr/>
            </p:nvSpPr>
            <p:spPr>
              <a:xfrm>
                <a:off x="138635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1E66906A-5D95-43B0-B59F-D8CF040A8788}"/>
                  </a:ext>
                </a:extLst>
              </p:cNvPr>
              <p:cNvSpPr/>
              <p:nvPr/>
            </p:nvSpPr>
            <p:spPr>
              <a:xfrm>
                <a:off x="147779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42FA825-DA3B-4C6B-A999-3B047D520B80}"/>
                  </a:ext>
                </a:extLst>
              </p:cNvPr>
              <p:cNvSpPr/>
              <p:nvPr/>
            </p:nvSpPr>
            <p:spPr>
              <a:xfrm>
                <a:off x="1569240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69727293-C56C-4CC2-9BFA-C43D3CC41898}"/>
                  </a:ext>
                </a:extLst>
              </p:cNvPr>
              <p:cNvSpPr/>
              <p:nvPr/>
            </p:nvSpPr>
            <p:spPr>
              <a:xfrm>
                <a:off x="1660679" y="287100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62A73B"/>
              </a:solidFill>
              <a:ln w="0">
                <a:solidFill>
                  <a:srgbClr val="2B511A"/>
                </a:solidFill>
                <a:prstDash val="soli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211D7B0-A4A6-4B62-ABA0-53DF8A3141EC}"/>
                </a:ext>
              </a:extLst>
            </p:cNvPr>
            <p:cNvSpPr txBox="1"/>
            <p:nvPr/>
          </p:nvSpPr>
          <p:spPr>
            <a:xfrm>
              <a:off x="1244454" y="2962439"/>
              <a:ext cx="558132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how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4000DB34-887B-4BC6-9693-709152989348}"/>
                </a:ext>
              </a:extLst>
            </p:cNvPr>
            <p:cNvSpPr txBox="1"/>
            <p:nvPr/>
          </p:nvSpPr>
          <p:spPr>
            <a:xfrm>
              <a:off x="1833016" y="2962439"/>
              <a:ext cx="478287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are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C64126C-F60E-4326-81A8-93F5B05D121B}"/>
                </a:ext>
              </a:extLst>
            </p:cNvPr>
            <p:cNvSpPr txBox="1"/>
            <p:nvPr/>
          </p:nvSpPr>
          <p:spPr>
            <a:xfrm>
              <a:off x="2364531" y="2962439"/>
              <a:ext cx="512536" cy="3268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algn="ctr" hangingPunct="0"/>
              <a:r>
                <a:rPr lang="en-US" sz="1935" dirty="0">
                  <a:solidFill>
                    <a:srgbClr val="62A73B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you</a:t>
              </a:r>
            </a:p>
          </p:txBody>
        </p:sp>
        <p:sp>
          <p:nvSpPr>
            <p:cNvPr id="30" name="Gerader Verbinder 29">
              <a:extLst>
                <a:ext uri="{FF2B5EF4-FFF2-40B4-BE49-F238E27FC236}">
                  <a16:creationId xmlns:a16="http://schemas.microsoft.com/office/drawing/2014/main" id="{B9F61166-D3D6-4EF6-B948-E70E9ACD7592}"/>
                </a:ext>
              </a:extLst>
            </p:cNvPr>
            <p:cNvSpPr/>
            <p:nvPr/>
          </p:nvSpPr>
          <p:spPr>
            <a:xfrm>
              <a:off x="3121560" y="2981520"/>
              <a:ext cx="353160" cy="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1" name="Gerader Verbinder 30">
            <a:extLst>
              <a:ext uri="{FF2B5EF4-FFF2-40B4-BE49-F238E27FC236}">
                <a16:creationId xmlns:a16="http://schemas.microsoft.com/office/drawing/2014/main" id="{4B8E0ACF-8FA7-4E6E-9D99-8F2FE058B2DE}"/>
              </a:ext>
            </a:extLst>
          </p:cNvPr>
          <p:cNvSpPr/>
          <p:nvPr/>
        </p:nvSpPr>
        <p:spPr>
          <a:xfrm>
            <a:off x="7896381" y="3605870"/>
            <a:ext cx="398814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BD03BC8-DFC0-407C-B69F-7CD8493892CB}"/>
              </a:ext>
            </a:extLst>
          </p:cNvPr>
          <p:cNvSpPr/>
          <p:nvPr/>
        </p:nvSpPr>
        <p:spPr>
          <a:xfrm>
            <a:off x="8405347" y="2991975"/>
            <a:ext cx="3649408" cy="132705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7FADB00-DC56-4359-A47B-A0D167FA6931}"/>
              </a:ext>
            </a:extLst>
          </p:cNvPr>
          <p:cNvSpPr txBox="1"/>
          <p:nvPr/>
        </p:nvSpPr>
        <p:spPr>
          <a:xfrm>
            <a:off x="8405348" y="2656099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523C78E0-BC1F-4A3D-9A31-71ABBC7E5422}"/>
              </a:ext>
            </a:extLst>
          </p:cNvPr>
          <p:cNvSpPr/>
          <p:nvPr/>
        </p:nvSpPr>
        <p:spPr>
          <a:xfrm>
            <a:off x="9953581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C8311466-A4F9-4F72-A90A-6ED64536EE17}"/>
              </a:ext>
            </a:extLst>
          </p:cNvPr>
          <p:cNvSpPr/>
          <p:nvPr/>
        </p:nvSpPr>
        <p:spPr>
          <a:xfrm>
            <a:off x="10064169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21707143-5148-44B3-9FF3-E3F0367C75DF}"/>
              </a:ext>
            </a:extLst>
          </p:cNvPr>
          <p:cNvSpPr/>
          <p:nvPr/>
        </p:nvSpPr>
        <p:spPr>
          <a:xfrm>
            <a:off x="10174757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9577AB3A-8560-45ED-B77A-CE817521F360}"/>
              </a:ext>
            </a:extLst>
          </p:cNvPr>
          <p:cNvSpPr/>
          <p:nvPr/>
        </p:nvSpPr>
        <p:spPr>
          <a:xfrm>
            <a:off x="10285345" y="3323739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97C04C98-2CC8-4C4D-BB11-3DE0E2124A5C}"/>
              </a:ext>
            </a:extLst>
          </p:cNvPr>
          <p:cNvSpPr/>
          <p:nvPr/>
        </p:nvSpPr>
        <p:spPr>
          <a:xfrm>
            <a:off x="1039593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11753798-8F64-4882-B74C-012F01319EDD}"/>
              </a:ext>
            </a:extLst>
          </p:cNvPr>
          <p:cNvSpPr/>
          <p:nvPr/>
        </p:nvSpPr>
        <p:spPr>
          <a:xfrm flipV="1">
            <a:off x="10617110" y="3759995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C026943F-51BF-4105-A023-1FBAC39B4E6D}"/>
              </a:ext>
            </a:extLst>
          </p:cNvPr>
          <p:cNvSpPr/>
          <p:nvPr/>
        </p:nvSpPr>
        <p:spPr>
          <a:xfrm>
            <a:off x="10727698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5689558C-BAF6-42E0-805B-F3769323765B}"/>
              </a:ext>
            </a:extLst>
          </p:cNvPr>
          <p:cNvSpPr/>
          <p:nvPr/>
        </p:nvSpPr>
        <p:spPr>
          <a:xfrm>
            <a:off x="10838286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7C67B8DF-352C-4BB2-8515-2490B818FC91}"/>
              </a:ext>
            </a:extLst>
          </p:cNvPr>
          <p:cNvSpPr/>
          <p:nvPr/>
        </p:nvSpPr>
        <p:spPr>
          <a:xfrm>
            <a:off x="1094887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219B4813-8DE1-4FD5-8D85-588D2DFCBA66}"/>
              </a:ext>
            </a:extLst>
          </p:cNvPr>
          <p:cNvSpPr/>
          <p:nvPr/>
        </p:nvSpPr>
        <p:spPr>
          <a:xfrm>
            <a:off x="11059462" y="3213151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6FC42947-C0D4-4FEA-814C-F38E1969AE0D}"/>
              </a:ext>
            </a:extLst>
          </p:cNvPr>
          <p:cNvSpPr/>
          <p:nvPr/>
        </p:nvSpPr>
        <p:spPr>
          <a:xfrm>
            <a:off x="9290052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159CAE5-486A-4928-AC8B-C5815FA3F628}"/>
              </a:ext>
            </a:extLst>
          </p:cNvPr>
          <p:cNvSpPr/>
          <p:nvPr/>
        </p:nvSpPr>
        <p:spPr>
          <a:xfrm>
            <a:off x="9400640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C009A86-E575-4F71-B921-F2C8C32DCDF0}"/>
              </a:ext>
            </a:extLst>
          </p:cNvPr>
          <p:cNvSpPr/>
          <p:nvPr/>
        </p:nvSpPr>
        <p:spPr>
          <a:xfrm>
            <a:off x="9511229" y="3434328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57310BE8-748F-44D6-83B3-DD5111C6AA66}"/>
              </a:ext>
            </a:extLst>
          </p:cNvPr>
          <p:cNvSpPr/>
          <p:nvPr/>
        </p:nvSpPr>
        <p:spPr>
          <a:xfrm>
            <a:off x="9621817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8" name="Freihandform: Form 47">
            <a:extLst>
              <a:ext uri="{FF2B5EF4-FFF2-40B4-BE49-F238E27FC236}">
                <a16:creationId xmlns:a16="http://schemas.microsoft.com/office/drawing/2014/main" id="{18020370-44DE-4CA5-88BB-9A0896B73EA3}"/>
              </a:ext>
            </a:extLst>
          </p:cNvPr>
          <p:cNvSpPr/>
          <p:nvPr/>
        </p:nvSpPr>
        <p:spPr>
          <a:xfrm>
            <a:off x="9732405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C4C4FE0A-1F5C-4C30-AE6F-CCF59796D62B}"/>
              </a:ext>
            </a:extLst>
          </p:cNvPr>
          <p:cNvSpPr/>
          <p:nvPr/>
        </p:nvSpPr>
        <p:spPr>
          <a:xfrm>
            <a:off x="8626524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8C07E076-0829-4CD7-BA84-21E335D6C4B1}"/>
              </a:ext>
            </a:extLst>
          </p:cNvPr>
          <p:cNvSpPr/>
          <p:nvPr/>
        </p:nvSpPr>
        <p:spPr>
          <a:xfrm>
            <a:off x="8737112" y="3434328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1" name="Freihandform: Form 50">
            <a:extLst>
              <a:ext uri="{FF2B5EF4-FFF2-40B4-BE49-F238E27FC236}">
                <a16:creationId xmlns:a16="http://schemas.microsoft.com/office/drawing/2014/main" id="{29DE5E2A-D664-4591-BF09-2023E394ADE6}"/>
              </a:ext>
            </a:extLst>
          </p:cNvPr>
          <p:cNvSpPr/>
          <p:nvPr/>
        </p:nvSpPr>
        <p:spPr>
          <a:xfrm>
            <a:off x="8847700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00151542-D964-4ED3-90FD-A5CE09DB2870}"/>
              </a:ext>
            </a:extLst>
          </p:cNvPr>
          <p:cNvSpPr/>
          <p:nvPr/>
        </p:nvSpPr>
        <p:spPr>
          <a:xfrm>
            <a:off x="8958288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D796E837-E0D2-4E33-B533-F690CAB1E4E0}"/>
              </a:ext>
            </a:extLst>
          </p:cNvPr>
          <p:cNvSpPr/>
          <p:nvPr/>
        </p:nvSpPr>
        <p:spPr>
          <a:xfrm>
            <a:off x="9068876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8705F68-3181-464C-9BBD-92CD5FC8F4EB}"/>
              </a:ext>
            </a:extLst>
          </p:cNvPr>
          <p:cNvSpPr txBox="1"/>
          <p:nvPr/>
        </p:nvSpPr>
        <p:spPr>
          <a:xfrm>
            <a:off x="8606911" y="3766093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70FEB45-C00B-4D56-823B-181F722BBE70}"/>
              </a:ext>
            </a:extLst>
          </p:cNvPr>
          <p:cNvSpPr txBox="1"/>
          <p:nvPr/>
        </p:nvSpPr>
        <p:spPr>
          <a:xfrm>
            <a:off x="9215169" y="3766093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F02492C4-DA7D-4567-94FB-18C1BFF72E74}"/>
              </a:ext>
            </a:extLst>
          </p:cNvPr>
          <p:cNvSpPr txBox="1"/>
          <p:nvPr/>
        </p:nvSpPr>
        <p:spPr>
          <a:xfrm>
            <a:off x="9989112" y="3766093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CEA2E76-F44A-4A30-AFB5-35E43B891DC9}"/>
              </a:ext>
            </a:extLst>
          </p:cNvPr>
          <p:cNvSpPr txBox="1"/>
          <p:nvPr/>
        </p:nvSpPr>
        <p:spPr>
          <a:xfrm>
            <a:off x="10645780" y="3766093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A671D237-0476-479B-AFC9-33B77D6B3937}"/>
              </a:ext>
            </a:extLst>
          </p:cNvPr>
          <p:cNvSpPr/>
          <p:nvPr/>
        </p:nvSpPr>
        <p:spPr>
          <a:xfrm>
            <a:off x="11280639" y="3323739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D9AB9761-F18D-4336-9B61-A357FD17112B}"/>
              </a:ext>
            </a:extLst>
          </p:cNvPr>
          <p:cNvSpPr/>
          <p:nvPr/>
        </p:nvSpPr>
        <p:spPr>
          <a:xfrm flipV="1">
            <a:off x="11722990" y="3655504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7882AE16-8725-43D1-8ED7-A82F5AC636C5}"/>
              </a:ext>
            </a:extLst>
          </p:cNvPr>
          <p:cNvSpPr/>
          <p:nvPr/>
        </p:nvSpPr>
        <p:spPr>
          <a:xfrm>
            <a:off x="11612403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2687E5C1-15E4-4B6B-A3E0-6E14891E0863}"/>
              </a:ext>
            </a:extLst>
          </p:cNvPr>
          <p:cNvSpPr/>
          <p:nvPr/>
        </p:nvSpPr>
        <p:spPr>
          <a:xfrm>
            <a:off x="11501815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1A8EB689-614E-4E8A-A55C-65C201B46C24}"/>
              </a:ext>
            </a:extLst>
          </p:cNvPr>
          <p:cNvSpPr/>
          <p:nvPr/>
        </p:nvSpPr>
        <p:spPr>
          <a:xfrm>
            <a:off x="11391227" y="3766092"/>
            <a:ext cx="110588" cy="4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4E103AEC-C0F8-4680-8363-F473243ACAFA}"/>
              </a:ext>
            </a:extLst>
          </p:cNvPr>
          <p:cNvSpPr txBox="1"/>
          <p:nvPr/>
        </p:nvSpPr>
        <p:spPr>
          <a:xfrm>
            <a:off x="11205787" y="3766093"/>
            <a:ext cx="702644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&lt;/s&gt;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E396CAEE-74A1-4C8D-8FE9-DB9CF0E1CE73}"/>
              </a:ext>
            </a:extLst>
          </p:cNvPr>
          <p:cNvSpPr/>
          <p:nvPr/>
        </p:nvSpPr>
        <p:spPr>
          <a:xfrm>
            <a:off x="8626523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5" name="Freihandform: Form 64">
            <a:extLst>
              <a:ext uri="{FF2B5EF4-FFF2-40B4-BE49-F238E27FC236}">
                <a16:creationId xmlns:a16="http://schemas.microsoft.com/office/drawing/2014/main" id="{C705173B-7582-4EB2-9D0C-48FD315891F1}"/>
              </a:ext>
            </a:extLst>
          </p:cNvPr>
          <p:cNvSpPr/>
          <p:nvPr/>
        </p:nvSpPr>
        <p:spPr>
          <a:xfrm>
            <a:off x="9290052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99E90200-7526-45F4-A01D-C8C483733A76}"/>
              </a:ext>
            </a:extLst>
          </p:cNvPr>
          <p:cNvSpPr/>
          <p:nvPr/>
        </p:nvSpPr>
        <p:spPr>
          <a:xfrm>
            <a:off x="9953581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CC037400-C080-4FA9-86F3-8CA5258F74F9}"/>
              </a:ext>
            </a:extLst>
          </p:cNvPr>
          <p:cNvSpPr/>
          <p:nvPr/>
        </p:nvSpPr>
        <p:spPr>
          <a:xfrm>
            <a:off x="10617110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688B2CDC-3D21-43CC-BAA9-957AE18B3C27}"/>
              </a:ext>
            </a:extLst>
          </p:cNvPr>
          <p:cNvSpPr/>
          <p:nvPr/>
        </p:nvSpPr>
        <p:spPr>
          <a:xfrm>
            <a:off x="11280638" y="3213151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71" name="Grafik 70">
            <a:extLst>
              <a:ext uri="{FF2B5EF4-FFF2-40B4-BE49-F238E27FC236}">
                <a16:creationId xmlns:a16="http://schemas.microsoft.com/office/drawing/2014/main" id="{A259AD27-B819-4DB8-969F-7D14D7E2F5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77735" y="404909"/>
            <a:ext cx="3938939" cy="213861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itel 68">
            <a:extLst>
              <a:ext uri="{FF2B5EF4-FFF2-40B4-BE49-F238E27FC236}">
                <a16:creationId xmlns:a16="http://schemas.microsoft.com/office/drawing/2014/main" id="{48B902CB-4A30-4E60-8953-A2FFA19B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Token Classifier</a:t>
            </a:r>
            <a:br>
              <a:rPr lang="en-US" dirty="0"/>
            </a:br>
            <a:endParaRPr lang="en-US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B807DD12-E278-43B3-AA5C-80A06C42A5E1}"/>
              </a:ext>
            </a:extLst>
          </p:cNvPr>
          <p:cNvSpPr txBox="1"/>
          <p:nvPr/>
        </p:nvSpPr>
        <p:spPr>
          <a:xfrm>
            <a:off x="6852538" y="2184044"/>
            <a:ext cx="1552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Decoder output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FF9BEC6-ED3E-44DA-96EA-0AB7D5659B9F}"/>
              </a:ext>
            </a:extLst>
          </p:cNvPr>
          <p:cNvSpPr txBox="1"/>
          <p:nvPr/>
        </p:nvSpPr>
        <p:spPr>
          <a:xfrm>
            <a:off x="1234158" y="5104933"/>
            <a:ext cx="1011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Decoder output is projected to vocabulary size logits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Softmax step gives token probabilities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 matrix of embeddings &amp; pre-softmax output projection may be tied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9B65598-6FB2-47A7-9DC5-CF73BC031250}"/>
              </a:ext>
            </a:extLst>
          </p:cNvPr>
          <p:cNvSpPr txBox="1"/>
          <p:nvPr/>
        </p:nvSpPr>
        <p:spPr>
          <a:xfrm>
            <a:off x="10739283" y="1455530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50,000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7CDB546-0B2E-4641-B2AF-992C06C4B595}"/>
              </a:ext>
            </a:extLst>
          </p:cNvPr>
          <p:cNvSpPr txBox="1"/>
          <p:nvPr/>
        </p:nvSpPr>
        <p:spPr>
          <a:xfrm>
            <a:off x="10739283" y="2156665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B6A65DD-2490-45D5-9A12-69B54358F09A}"/>
              </a:ext>
            </a:extLst>
          </p:cNvPr>
          <p:cNvSpPr txBox="1"/>
          <p:nvPr/>
        </p:nvSpPr>
        <p:spPr>
          <a:xfrm>
            <a:off x="10782992" y="552738"/>
            <a:ext cx="138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50,000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b="1" dirty="0"/>
              <a:t>Autoregressive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401316E-6862-4FC1-B7CF-E954D80A8B17}"/>
              </a:ext>
            </a:extLst>
          </p:cNvPr>
          <p:cNvSpPr/>
          <p:nvPr/>
        </p:nvSpPr>
        <p:spPr>
          <a:xfrm>
            <a:off x="8902308" y="5909568"/>
            <a:ext cx="1243388" cy="883444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D6DF780-3D65-495D-95BF-82B3E30253F3}"/>
              </a:ext>
            </a:extLst>
          </p:cNvPr>
          <p:cNvSpPr/>
          <p:nvPr/>
        </p:nvSpPr>
        <p:spPr>
          <a:xfrm>
            <a:off x="8676574" y="122237"/>
            <a:ext cx="1644044" cy="1444345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3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602855EA-B788-4ED0-A1DC-9151B4948AF1}"/>
              </a:ext>
            </a:extLst>
          </p:cNvPr>
          <p:cNvSpPr/>
          <p:nvPr/>
        </p:nvSpPr>
        <p:spPr>
          <a:xfrm>
            <a:off x="2211977" y="3241539"/>
            <a:ext cx="7851757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AEECB4FA-E53A-4ED6-A60F-7B7D6E890272}"/>
              </a:ext>
            </a:extLst>
          </p:cNvPr>
          <p:cNvSpPr/>
          <p:nvPr/>
        </p:nvSpPr>
        <p:spPr>
          <a:xfrm>
            <a:off x="2322564" y="5232125"/>
            <a:ext cx="2322350" cy="884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ACA53C19-28AD-4EC1-9839-D769D6440C8E}"/>
              </a:ext>
            </a:extLst>
          </p:cNvPr>
          <p:cNvSpPr/>
          <p:nvPr/>
        </p:nvSpPr>
        <p:spPr>
          <a:xfrm>
            <a:off x="6303737" y="5232125"/>
            <a:ext cx="3649408" cy="88122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159549-8046-41E5-95AF-FF2B39426842}"/>
              </a:ext>
            </a:extLst>
          </p:cNvPr>
          <p:cNvSpPr txBox="1"/>
          <p:nvPr/>
        </p:nvSpPr>
        <p:spPr>
          <a:xfrm>
            <a:off x="2322564" y="6112718"/>
            <a:ext cx="195343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 EMBEDDING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AEF2DB-6296-4177-81B6-00FC7B5C9261}"/>
              </a:ext>
            </a:extLst>
          </p:cNvPr>
          <p:cNvSpPr txBox="1"/>
          <p:nvPr/>
        </p:nvSpPr>
        <p:spPr>
          <a:xfrm>
            <a:off x="6303738" y="6125344"/>
            <a:ext cx="2160159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EMBEDDING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DDFDDD9-4410-4E09-8405-3D1F28F5F332}"/>
              </a:ext>
            </a:extLst>
          </p:cNvPr>
          <p:cNvGrpSpPr/>
          <p:nvPr/>
        </p:nvGrpSpPr>
        <p:grpSpPr>
          <a:xfrm>
            <a:off x="3870798" y="5453301"/>
            <a:ext cx="552941" cy="110588"/>
            <a:chOff x="3200400" y="4114800"/>
            <a:chExt cx="457200" cy="9144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D5EA091D-7873-43B1-B8ED-31E9CF220209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A01D01AE-35C5-4381-9529-21575B6AF468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A39D7C9-29F6-433D-AF54-D8C1E93C2030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675D3730-4AC0-4298-9C10-753FB11FC0B5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D181BE69-706D-4942-A464-22C88EC58A99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52659B1-BFAE-4E15-A062-4CEB88D4594B}"/>
              </a:ext>
            </a:extLst>
          </p:cNvPr>
          <p:cNvGrpSpPr/>
          <p:nvPr/>
        </p:nvGrpSpPr>
        <p:grpSpPr>
          <a:xfrm>
            <a:off x="3207270" y="5453301"/>
            <a:ext cx="552941" cy="110588"/>
            <a:chOff x="2651760" y="4114800"/>
            <a:chExt cx="457200" cy="9144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3CB8287-189B-4378-A185-1433B887DFCA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670A236B-704E-45E9-841E-4A3A9CAC4DB7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56EAC82-F551-425E-AA16-4A0CC30D8546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1991B9F0-7E70-4BB1-B0AF-37735DE70F22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D70080E0-14A6-435B-AD39-A7C9D86C51C3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9E5E418-8A46-4EE5-8C0B-82BB1FE9C867}"/>
              </a:ext>
            </a:extLst>
          </p:cNvPr>
          <p:cNvGrpSpPr/>
          <p:nvPr/>
        </p:nvGrpSpPr>
        <p:grpSpPr>
          <a:xfrm>
            <a:off x="2543741" y="5453301"/>
            <a:ext cx="552941" cy="110588"/>
            <a:chOff x="2103120" y="4114800"/>
            <a:chExt cx="457200" cy="9144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BEFF311-C8B0-4F44-BFAF-6B718CFB5A86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9A4F865-2AC6-4F7E-9EAD-B407DD5123C8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91A8C97-3505-41E3-97E1-46409AE1DD7E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5CA8C0B3-1783-4096-BED5-BD23EE5D8773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AAEFA69C-D608-4BCE-A7DE-4247B09A9FE5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B71F2E34-CDC1-4BE4-B030-5E52C2334C0C}"/>
              </a:ext>
            </a:extLst>
          </p:cNvPr>
          <p:cNvSpPr txBox="1"/>
          <p:nvPr/>
        </p:nvSpPr>
        <p:spPr>
          <a:xfrm>
            <a:off x="2482707" y="5563890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DE6EA03-21D4-4A90-8811-D4BC97792921}"/>
              </a:ext>
            </a:extLst>
          </p:cNvPr>
          <p:cNvSpPr txBox="1"/>
          <p:nvPr/>
        </p:nvSpPr>
        <p:spPr>
          <a:xfrm>
            <a:off x="3194517" y="5563890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219913F-2285-49AD-AEC5-1E5F33A7F03E}"/>
              </a:ext>
            </a:extLst>
          </p:cNvPr>
          <p:cNvSpPr txBox="1"/>
          <p:nvPr/>
        </p:nvSpPr>
        <p:spPr>
          <a:xfrm>
            <a:off x="3837335" y="5563890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C2A1FE0-2CB0-4840-953B-7C915352A65B}"/>
              </a:ext>
            </a:extLst>
          </p:cNvPr>
          <p:cNvGrpSpPr/>
          <p:nvPr/>
        </p:nvGrpSpPr>
        <p:grpSpPr>
          <a:xfrm>
            <a:off x="7851971" y="5449818"/>
            <a:ext cx="552941" cy="110588"/>
            <a:chOff x="6492240" y="4111920"/>
            <a:chExt cx="457200" cy="91440"/>
          </a:xfrm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92F80F1B-3E1F-4060-BFD1-F397FABD0DE8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42EFF773-C864-491F-A79E-74DAE08E756D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300FFC7C-5D3E-4C2F-9DEE-B6518596FF1F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40366333-822F-4457-A702-EE3199BA62BE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CFAE4B56-68E0-467B-9CCC-7B28CF71FB73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639D1027-E449-40EA-AD36-45C8F467F8B6}"/>
              </a:ext>
            </a:extLst>
          </p:cNvPr>
          <p:cNvGrpSpPr/>
          <p:nvPr/>
        </p:nvGrpSpPr>
        <p:grpSpPr>
          <a:xfrm>
            <a:off x="7188442" y="5449818"/>
            <a:ext cx="552941" cy="110588"/>
            <a:chOff x="5943600" y="4111920"/>
            <a:chExt cx="457200" cy="91440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659DE38F-CA48-421F-BCDE-8D43C1FD771A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22C0F84-81EE-40DD-A5F0-7946588890E1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427A4D2-7E81-4FBC-B1AD-04307652850B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616C413C-BDF4-40BA-BCC6-717FE95DE5D7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B0C1851B-5AE4-4975-B0FF-8DA6BD82B235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A2B04F3D-5E32-4002-AD7A-1AD30142A413}"/>
              </a:ext>
            </a:extLst>
          </p:cNvPr>
          <p:cNvGrpSpPr/>
          <p:nvPr/>
        </p:nvGrpSpPr>
        <p:grpSpPr>
          <a:xfrm>
            <a:off x="6524913" y="5449818"/>
            <a:ext cx="552941" cy="110588"/>
            <a:chOff x="5394960" y="4111920"/>
            <a:chExt cx="457200" cy="91440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0F0C929D-74ED-49BC-A4A5-BB3A8244D678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869C60AB-6760-4511-9D91-B11F6AB1C83A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5E4DB08E-67A2-463D-9C25-956D4BDE42E0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41C60A4-61F3-4979-8325-82EC36E36070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947E6E2-8FD3-467B-A747-0D61C5910098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3244A622-1825-490C-A12D-97A3563083BF}"/>
              </a:ext>
            </a:extLst>
          </p:cNvPr>
          <p:cNvSpPr txBox="1"/>
          <p:nvPr/>
        </p:nvSpPr>
        <p:spPr>
          <a:xfrm>
            <a:off x="6484525" y="5560407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AFD2431-D4D5-4C19-A90B-9CE7AE271EE5}"/>
              </a:ext>
            </a:extLst>
          </p:cNvPr>
          <p:cNvSpPr txBox="1"/>
          <p:nvPr/>
        </p:nvSpPr>
        <p:spPr>
          <a:xfrm>
            <a:off x="7168830" y="5560407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DFDBE3BC-13D6-444E-AC0E-9FE9426F997F}"/>
              </a:ext>
            </a:extLst>
          </p:cNvPr>
          <p:cNvSpPr txBox="1"/>
          <p:nvPr/>
        </p:nvSpPr>
        <p:spPr>
          <a:xfrm>
            <a:off x="7777087" y="5560407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B26A3944-0C4E-49EA-A261-629CD6BF34C5}"/>
              </a:ext>
            </a:extLst>
          </p:cNvPr>
          <p:cNvSpPr/>
          <p:nvPr/>
        </p:nvSpPr>
        <p:spPr>
          <a:xfrm>
            <a:off x="2322564" y="3352126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7D18D41D-0AF4-4F98-8408-D286F2140C42}"/>
              </a:ext>
            </a:extLst>
          </p:cNvPr>
          <p:cNvSpPr/>
          <p:nvPr/>
        </p:nvSpPr>
        <p:spPr>
          <a:xfrm>
            <a:off x="6303737" y="3352126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51" name="Gerader Verbinder 50">
            <a:extLst>
              <a:ext uri="{FF2B5EF4-FFF2-40B4-BE49-F238E27FC236}">
                <a16:creationId xmlns:a16="http://schemas.microsoft.com/office/drawing/2014/main" id="{597BF1AB-B338-4CED-9419-9AA88036BF0D}"/>
              </a:ext>
            </a:extLst>
          </p:cNvPr>
          <p:cNvSpPr/>
          <p:nvPr/>
        </p:nvSpPr>
        <p:spPr>
          <a:xfrm>
            <a:off x="5904924" y="4080092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2" name="Gerader Verbinder 51">
            <a:extLst>
              <a:ext uri="{FF2B5EF4-FFF2-40B4-BE49-F238E27FC236}">
                <a16:creationId xmlns:a16="http://schemas.microsoft.com/office/drawing/2014/main" id="{3F19EDA4-B6C3-4421-9B7F-2BE0D74CFAF1}"/>
              </a:ext>
            </a:extLst>
          </p:cNvPr>
          <p:cNvSpPr/>
          <p:nvPr/>
        </p:nvSpPr>
        <p:spPr>
          <a:xfrm flipV="1">
            <a:off x="2831967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3" name="Gerader Verbinder 52">
            <a:extLst>
              <a:ext uri="{FF2B5EF4-FFF2-40B4-BE49-F238E27FC236}">
                <a16:creationId xmlns:a16="http://schemas.microsoft.com/office/drawing/2014/main" id="{BC6BA5BE-CC68-4DB6-B85A-D88531A1D8DD}"/>
              </a:ext>
            </a:extLst>
          </p:cNvPr>
          <p:cNvSpPr/>
          <p:nvPr/>
        </p:nvSpPr>
        <p:spPr>
          <a:xfrm flipV="1">
            <a:off x="3495494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Gerader Verbinder 53">
            <a:extLst>
              <a:ext uri="{FF2B5EF4-FFF2-40B4-BE49-F238E27FC236}">
                <a16:creationId xmlns:a16="http://schemas.microsoft.com/office/drawing/2014/main" id="{667E6F56-12EA-4F17-9E30-8BCBE68674BD}"/>
              </a:ext>
            </a:extLst>
          </p:cNvPr>
          <p:cNvSpPr/>
          <p:nvPr/>
        </p:nvSpPr>
        <p:spPr>
          <a:xfrm flipV="1">
            <a:off x="4159024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Gerader Verbinder 54">
            <a:extLst>
              <a:ext uri="{FF2B5EF4-FFF2-40B4-BE49-F238E27FC236}">
                <a16:creationId xmlns:a16="http://schemas.microsoft.com/office/drawing/2014/main" id="{8A09A316-0458-418F-8DDC-CE594A88288B}"/>
              </a:ext>
            </a:extLst>
          </p:cNvPr>
          <p:cNvSpPr/>
          <p:nvPr/>
        </p:nvSpPr>
        <p:spPr>
          <a:xfrm flipV="1">
            <a:off x="6813138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Gerader Verbinder 55">
            <a:extLst>
              <a:ext uri="{FF2B5EF4-FFF2-40B4-BE49-F238E27FC236}">
                <a16:creationId xmlns:a16="http://schemas.microsoft.com/office/drawing/2014/main" id="{43C9C503-B737-44BB-9F25-38B792F35B2A}"/>
              </a:ext>
            </a:extLst>
          </p:cNvPr>
          <p:cNvSpPr/>
          <p:nvPr/>
        </p:nvSpPr>
        <p:spPr>
          <a:xfrm flipV="1">
            <a:off x="7476668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Gerader Verbinder 56">
            <a:extLst>
              <a:ext uri="{FF2B5EF4-FFF2-40B4-BE49-F238E27FC236}">
                <a16:creationId xmlns:a16="http://schemas.microsoft.com/office/drawing/2014/main" id="{9ED5558B-5C6D-48F7-B696-2CA39485EB34}"/>
              </a:ext>
            </a:extLst>
          </p:cNvPr>
          <p:cNvSpPr/>
          <p:nvPr/>
        </p:nvSpPr>
        <p:spPr>
          <a:xfrm flipV="1">
            <a:off x="8140197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A8343DEA-3BCE-47E4-A7B1-404E986F606A}"/>
              </a:ext>
            </a:extLst>
          </p:cNvPr>
          <p:cNvSpPr/>
          <p:nvPr/>
        </p:nvSpPr>
        <p:spPr>
          <a:xfrm>
            <a:off x="6303737" y="2013070"/>
            <a:ext cx="3649408" cy="896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A62BBF33-67D8-493F-9E88-C0ADF2B07D5E}"/>
              </a:ext>
            </a:extLst>
          </p:cNvPr>
          <p:cNvSpPr txBox="1"/>
          <p:nvPr/>
        </p:nvSpPr>
        <p:spPr>
          <a:xfrm>
            <a:off x="6224404" y="1689192"/>
            <a:ext cx="248101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 PROBABILITIES</a:t>
            </a:r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937D9C1B-E48E-4B48-8982-97196C1ECC6D}"/>
              </a:ext>
            </a:extLst>
          </p:cNvPr>
          <p:cNvSpPr/>
          <p:nvPr/>
        </p:nvSpPr>
        <p:spPr>
          <a:xfrm>
            <a:off x="807314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80CE74F2-671D-454D-B37F-C6E64FF78C5A}"/>
              </a:ext>
            </a:extLst>
          </p:cNvPr>
          <p:cNvSpPr/>
          <p:nvPr/>
        </p:nvSpPr>
        <p:spPr>
          <a:xfrm>
            <a:off x="8183736" y="2273512"/>
            <a:ext cx="110588" cy="44235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13DF2CC1-6306-4714-A046-580CDB668694}"/>
              </a:ext>
            </a:extLst>
          </p:cNvPr>
          <p:cNvSpPr/>
          <p:nvPr/>
        </p:nvSpPr>
        <p:spPr>
          <a:xfrm flipV="1">
            <a:off x="8626088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B9D88325-E2F3-461D-8BCE-E10BDFAE3F5C}"/>
              </a:ext>
            </a:extLst>
          </p:cNvPr>
          <p:cNvSpPr/>
          <p:nvPr/>
        </p:nvSpPr>
        <p:spPr>
          <a:xfrm flipV="1">
            <a:off x="8847264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3202147D-99C3-4A4D-978B-C762AFA11D73}"/>
              </a:ext>
            </a:extLst>
          </p:cNvPr>
          <p:cNvSpPr/>
          <p:nvPr/>
        </p:nvSpPr>
        <p:spPr>
          <a:xfrm>
            <a:off x="8957853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047662EF-1C8D-40BC-8262-719B2583BF2D}"/>
              </a:ext>
            </a:extLst>
          </p:cNvPr>
          <p:cNvSpPr/>
          <p:nvPr/>
        </p:nvSpPr>
        <p:spPr>
          <a:xfrm>
            <a:off x="7188442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97FCD3DF-3CE4-4AB7-A896-64B5669953A0}"/>
              </a:ext>
            </a:extLst>
          </p:cNvPr>
          <p:cNvSpPr/>
          <p:nvPr/>
        </p:nvSpPr>
        <p:spPr>
          <a:xfrm>
            <a:off x="7409619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Freihandform: Form 72">
            <a:extLst>
              <a:ext uri="{FF2B5EF4-FFF2-40B4-BE49-F238E27FC236}">
                <a16:creationId xmlns:a16="http://schemas.microsoft.com/office/drawing/2014/main" id="{85AEF03D-62B9-4514-9BE7-9C2FED56EB34}"/>
              </a:ext>
            </a:extLst>
          </p:cNvPr>
          <p:cNvSpPr/>
          <p:nvPr/>
        </p:nvSpPr>
        <p:spPr>
          <a:xfrm>
            <a:off x="752020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6" name="Freihandform: Form 75">
            <a:extLst>
              <a:ext uri="{FF2B5EF4-FFF2-40B4-BE49-F238E27FC236}">
                <a16:creationId xmlns:a16="http://schemas.microsoft.com/office/drawing/2014/main" id="{D78DA74B-25B4-477D-BF7E-BE85E5AF5F40}"/>
              </a:ext>
            </a:extLst>
          </p:cNvPr>
          <p:cNvSpPr/>
          <p:nvPr/>
        </p:nvSpPr>
        <p:spPr>
          <a:xfrm>
            <a:off x="6635501" y="2384101"/>
            <a:ext cx="110588" cy="331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7" name="Freihandform: Form 76">
            <a:extLst>
              <a:ext uri="{FF2B5EF4-FFF2-40B4-BE49-F238E27FC236}">
                <a16:creationId xmlns:a16="http://schemas.microsoft.com/office/drawing/2014/main" id="{CE9B64EC-28E8-4963-AE96-1E31CC95D6C1}"/>
              </a:ext>
            </a:extLst>
          </p:cNvPr>
          <p:cNvSpPr/>
          <p:nvPr/>
        </p:nvSpPr>
        <p:spPr>
          <a:xfrm>
            <a:off x="6746090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9" name="Freihandform: Form 78">
            <a:extLst>
              <a:ext uri="{FF2B5EF4-FFF2-40B4-BE49-F238E27FC236}">
                <a16:creationId xmlns:a16="http://schemas.microsoft.com/office/drawing/2014/main" id="{3C43E3B6-2F80-48F0-93CA-590965F66405}"/>
              </a:ext>
            </a:extLst>
          </p:cNvPr>
          <p:cNvSpPr/>
          <p:nvPr/>
        </p:nvSpPr>
        <p:spPr>
          <a:xfrm>
            <a:off x="6967266" y="2605277"/>
            <a:ext cx="110588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6C912F1B-6574-4E06-A6F4-A0E648984679}"/>
              </a:ext>
            </a:extLst>
          </p:cNvPr>
          <p:cNvSpPr/>
          <p:nvPr/>
        </p:nvSpPr>
        <p:spPr>
          <a:xfrm>
            <a:off x="6524913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880A1D69-C9F8-4725-86B2-40331F86E66D}"/>
              </a:ext>
            </a:extLst>
          </p:cNvPr>
          <p:cNvSpPr/>
          <p:nvPr/>
        </p:nvSpPr>
        <p:spPr>
          <a:xfrm>
            <a:off x="7188442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D7FCE8D9-2FFA-4252-8265-E02E732318E9}"/>
              </a:ext>
            </a:extLst>
          </p:cNvPr>
          <p:cNvSpPr/>
          <p:nvPr/>
        </p:nvSpPr>
        <p:spPr>
          <a:xfrm>
            <a:off x="7851971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6" name="Freihandform: Form 85">
            <a:extLst>
              <a:ext uri="{FF2B5EF4-FFF2-40B4-BE49-F238E27FC236}">
                <a16:creationId xmlns:a16="http://schemas.microsoft.com/office/drawing/2014/main" id="{A3492F2E-699E-4C6F-86FE-D520DBB7D240}"/>
              </a:ext>
            </a:extLst>
          </p:cNvPr>
          <p:cNvSpPr/>
          <p:nvPr/>
        </p:nvSpPr>
        <p:spPr>
          <a:xfrm>
            <a:off x="8515500" y="216292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7" name="Gerader Verbinder 86">
            <a:extLst>
              <a:ext uri="{FF2B5EF4-FFF2-40B4-BE49-F238E27FC236}">
                <a16:creationId xmlns:a16="http://schemas.microsoft.com/office/drawing/2014/main" id="{8D5B3CE0-7879-42A7-9A41-5B4A33D614D3}"/>
              </a:ext>
            </a:extLst>
          </p:cNvPr>
          <p:cNvSpPr/>
          <p:nvPr/>
        </p:nvSpPr>
        <p:spPr>
          <a:xfrm flipV="1">
            <a:off x="6813138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8" name="Gerader Verbinder 87">
            <a:extLst>
              <a:ext uri="{FF2B5EF4-FFF2-40B4-BE49-F238E27FC236}">
                <a16:creationId xmlns:a16="http://schemas.microsoft.com/office/drawing/2014/main" id="{AFFC72DE-3FDA-4ABE-8474-529F78EA00E7}"/>
              </a:ext>
            </a:extLst>
          </p:cNvPr>
          <p:cNvSpPr/>
          <p:nvPr/>
        </p:nvSpPr>
        <p:spPr>
          <a:xfrm flipV="1">
            <a:off x="7476668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9" name="Gerader Verbinder 88">
            <a:extLst>
              <a:ext uri="{FF2B5EF4-FFF2-40B4-BE49-F238E27FC236}">
                <a16:creationId xmlns:a16="http://schemas.microsoft.com/office/drawing/2014/main" id="{958B85C7-617D-4734-A084-7F2B9B34DAAF}"/>
              </a:ext>
            </a:extLst>
          </p:cNvPr>
          <p:cNvSpPr/>
          <p:nvPr/>
        </p:nvSpPr>
        <p:spPr>
          <a:xfrm flipV="1">
            <a:off x="8140197" y="2799185"/>
            <a:ext cx="0" cy="663530"/>
          </a:xfrm>
          <a:prstGeom prst="line">
            <a:avLst/>
          </a:prstGeom>
          <a:noFill/>
          <a:ln w="19080">
            <a:solidFill>
              <a:srgbClr val="333333">
                <a:alpha val="25000"/>
              </a:srgbClr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0" name="Gerader Verbinder 89">
            <a:extLst>
              <a:ext uri="{FF2B5EF4-FFF2-40B4-BE49-F238E27FC236}">
                <a16:creationId xmlns:a16="http://schemas.microsoft.com/office/drawing/2014/main" id="{AC6F4DE3-D4EA-4158-BC7E-B3A4086D8DAE}"/>
              </a:ext>
            </a:extLst>
          </p:cNvPr>
          <p:cNvSpPr/>
          <p:nvPr/>
        </p:nvSpPr>
        <p:spPr>
          <a:xfrm flipV="1">
            <a:off x="8803726" y="2799185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440C9A07-50D9-4672-8C2A-D244AE037A8B}"/>
              </a:ext>
            </a:extLst>
          </p:cNvPr>
          <p:cNvGrpSpPr/>
          <p:nvPr/>
        </p:nvGrpSpPr>
        <p:grpSpPr>
          <a:xfrm>
            <a:off x="9179028" y="5449818"/>
            <a:ext cx="552942" cy="110588"/>
            <a:chOff x="7589519" y="4111920"/>
            <a:chExt cx="457201" cy="91440"/>
          </a:xfrm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9A3891A8-A883-4DEE-92F5-108C7B0C5583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9ACB271F-D09C-44C2-A268-879A63424D98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4415C5F3-A17F-4149-B068-D6209EF86CC0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FD956AD5-EDA9-483B-A263-0ACB2B1B5246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49C017A1-4EF2-47B1-9E3E-7B74CB19D693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DDDDDD"/>
            </a:solidFill>
            <a:ln w="0">
              <a:solidFill>
                <a:srgbClr val="680059"/>
              </a:solidFill>
              <a:custDash>
                <a:ds d="197000" sp="197000"/>
              </a:custDash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97" name="Freihandform: Form 96">
            <a:extLst>
              <a:ext uri="{FF2B5EF4-FFF2-40B4-BE49-F238E27FC236}">
                <a16:creationId xmlns:a16="http://schemas.microsoft.com/office/drawing/2014/main" id="{46E719D7-8205-45AF-AC93-8A5775D8C6C5}"/>
              </a:ext>
            </a:extLst>
          </p:cNvPr>
          <p:cNvSpPr/>
          <p:nvPr/>
        </p:nvSpPr>
        <p:spPr>
          <a:xfrm>
            <a:off x="9179027" y="5674477"/>
            <a:ext cx="552941" cy="22117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DDDDD"/>
          </a:solidFill>
          <a:ln w="0">
            <a:solidFill>
              <a:srgbClr val="3465A4"/>
            </a:solidFill>
            <a:custDash>
              <a:ds d="197000" sp="197000"/>
            </a:custDash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8" name="Freihandform: Form 97">
            <a:extLst>
              <a:ext uri="{FF2B5EF4-FFF2-40B4-BE49-F238E27FC236}">
                <a16:creationId xmlns:a16="http://schemas.microsoft.com/office/drawing/2014/main" id="{7BA3705C-37F5-4A18-8692-B5839C67509A}"/>
              </a:ext>
            </a:extLst>
          </p:cNvPr>
          <p:cNvSpPr/>
          <p:nvPr/>
        </p:nvSpPr>
        <p:spPr>
          <a:xfrm>
            <a:off x="10351957" y="2669307"/>
            <a:ext cx="1327058" cy="77411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b="1" dirty="0">
                <a:latin typeface="Liberation Sans" pitchFamily="18"/>
                <a:ea typeface="Noto Sans CJK SC" pitchFamily="2"/>
                <a:cs typeface="Lohit Devanagari" pitchFamily="2"/>
              </a:rPr>
              <a:t>Sample</a:t>
            </a:r>
          </a:p>
        </p:txBody>
      </p:sp>
      <p:cxnSp>
        <p:nvCxnSpPr>
          <p:cNvPr id="99" name="Verbinder: gekrümmt 98">
            <a:extLst>
              <a:ext uri="{FF2B5EF4-FFF2-40B4-BE49-F238E27FC236}">
                <a16:creationId xmlns:a16="http://schemas.microsoft.com/office/drawing/2014/main" id="{7D67B0B1-D2B9-455B-8A47-CEEF68B44310}"/>
              </a:ext>
            </a:extLst>
          </p:cNvPr>
          <p:cNvCxnSpPr>
            <a:cxnSpLocks/>
            <a:stCxn id="98" idx="2"/>
            <a:endCxn id="97" idx="1"/>
          </p:cNvCxnSpPr>
          <p:nvPr/>
        </p:nvCxnSpPr>
        <p:spPr>
          <a:xfrm rot="5400000">
            <a:off x="9202907" y="3972486"/>
            <a:ext cx="2341640" cy="1283518"/>
          </a:xfrm>
          <a:prstGeom prst="curvedConnector2">
            <a:avLst/>
          </a:prstGeom>
          <a:noFill/>
          <a:ln w="19080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794BAABE-F292-40C8-BED5-5923790F1532}"/>
              </a:ext>
            </a:extLst>
          </p:cNvPr>
          <p:cNvSpPr/>
          <p:nvPr/>
        </p:nvSpPr>
        <p:spPr>
          <a:xfrm>
            <a:off x="6414325" y="2052338"/>
            <a:ext cx="2059813" cy="6919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>
            <a:noFill/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03" name="Verbinder: gekrümmt 102">
            <a:extLst>
              <a:ext uri="{FF2B5EF4-FFF2-40B4-BE49-F238E27FC236}">
                <a16:creationId xmlns:a16="http://schemas.microsoft.com/office/drawing/2014/main" id="{8050C9E4-49C5-4539-AC30-78BA98B609EA}"/>
              </a:ext>
            </a:extLst>
          </p:cNvPr>
          <p:cNvCxnSpPr>
            <a:cxnSpLocks/>
            <a:stCxn id="86" idx="0"/>
            <a:endCxn id="98" idx="0"/>
          </p:cNvCxnSpPr>
          <p:nvPr/>
        </p:nvCxnSpPr>
        <p:spPr>
          <a:xfrm rot="16200000" flipH="1">
            <a:off x="9650537" y="1304359"/>
            <a:ext cx="506382" cy="2223515"/>
          </a:xfrm>
          <a:prstGeom prst="curvedConnector3">
            <a:avLst>
              <a:gd name="adj1" fmla="val -178083"/>
            </a:avLst>
          </a:prstGeom>
          <a:noFill/>
          <a:ln w="19080">
            <a:solidFill>
              <a:srgbClr val="000000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0AA508F8-1847-4D97-9465-C6D50ABE3E36}"/>
              </a:ext>
            </a:extLst>
          </p:cNvPr>
          <p:cNvGrpSpPr/>
          <p:nvPr/>
        </p:nvGrpSpPr>
        <p:grpSpPr>
          <a:xfrm>
            <a:off x="8515500" y="5449818"/>
            <a:ext cx="552941" cy="110588"/>
            <a:chOff x="7040880" y="4111920"/>
            <a:chExt cx="457200" cy="91440"/>
          </a:xfrm>
        </p:grpSpPr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449F5615-9E70-4A1E-914C-FB17D85E624B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3BE8797-D352-4758-855F-E5C738D4F696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7995B8D4-C3E0-4D61-9C7A-F3C7CD261550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94F83D3D-DC7F-4FB4-86E2-4991D7FE6999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C90A9CA9-3287-45D6-B64C-F3134DEBC31B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10" name="Textfeld 109">
            <a:extLst>
              <a:ext uri="{FF2B5EF4-FFF2-40B4-BE49-F238E27FC236}">
                <a16:creationId xmlns:a16="http://schemas.microsoft.com/office/drawing/2014/main" id="{6EECDF98-B1CC-4167-8DD3-9A44A2E11017}"/>
              </a:ext>
            </a:extLst>
          </p:cNvPr>
          <p:cNvSpPr txBox="1"/>
          <p:nvPr/>
        </p:nvSpPr>
        <p:spPr>
          <a:xfrm>
            <a:off x="8551031" y="5560407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111" name="Gerader Verbinder 110">
            <a:extLst>
              <a:ext uri="{FF2B5EF4-FFF2-40B4-BE49-F238E27FC236}">
                <a16:creationId xmlns:a16="http://schemas.microsoft.com/office/drawing/2014/main" id="{F628EA5C-6FC4-44D5-8E06-61E11D4CECA1}"/>
              </a:ext>
            </a:extLst>
          </p:cNvPr>
          <p:cNvSpPr/>
          <p:nvPr/>
        </p:nvSpPr>
        <p:spPr>
          <a:xfrm flipV="1">
            <a:off x="8803726" y="4679184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8" name="Titel 117">
            <a:extLst>
              <a:ext uri="{FF2B5EF4-FFF2-40B4-BE49-F238E27FC236}">
                <a16:creationId xmlns:a16="http://schemas.microsoft.com/office/drawing/2014/main" id="{003A4961-245A-4702-90FA-B33A3584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Decoder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ECA31263-87BC-4602-BD9B-6DB3426C23A0}"/>
              </a:ext>
            </a:extLst>
          </p:cNvPr>
          <p:cNvSpPr txBox="1"/>
          <p:nvPr/>
        </p:nvSpPr>
        <p:spPr>
          <a:xfrm>
            <a:off x="10811224" y="4421563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</a:p>
          <a:p>
            <a:r>
              <a:rPr lang="en-US" b="1" dirty="0"/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660DC3E-24F9-44AD-8667-8985A8973342}"/>
              </a:ext>
            </a:extLst>
          </p:cNvPr>
          <p:cNvSpPr/>
          <p:nvPr/>
        </p:nvSpPr>
        <p:spPr>
          <a:xfrm>
            <a:off x="8685540" y="2803994"/>
            <a:ext cx="1527501" cy="73930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03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7BFBCA8-C36C-4F79-B3A9-4EF4A541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Attention Mechanism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50EF15-586F-4AA9-9D6B-191ED90DF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9191146-9B1C-48D6-99CE-79939E217A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Focus on relevant source words while generating a target word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Decide which information enters “working memory”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 the decoder to attend over all positions in the input sequence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D9B243-D962-401A-9E5A-9E2F78DE9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Math View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0210BC05-7DB9-4106-895D-E30C26776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form of differentiable soft memory read and transform operation</a:t>
            </a:r>
          </a:p>
          <a:p>
            <a:endParaRPr lang="en-US" dirty="0"/>
          </a:p>
          <a:p>
            <a:r>
              <a:rPr lang="en-US" dirty="0"/>
              <a:t>Extraction of fixed sized vectors from variable length memory</a:t>
            </a:r>
          </a:p>
        </p:txBody>
      </p:sp>
    </p:spTree>
    <p:extLst>
      <p:ext uri="{BB962C8B-B14F-4D97-AF65-F5344CB8AC3E}">
        <p14:creationId xmlns:p14="http://schemas.microsoft.com/office/powerpoint/2010/main" val="126821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BC98A2EA-E874-4DA3-BD13-2B7213994AE0}"/>
              </a:ext>
            </a:extLst>
          </p:cNvPr>
          <p:cNvSpPr/>
          <p:nvPr/>
        </p:nvSpPr>
        <p:spPr>
          <a:xfrm>
            <a:off x="2203821" y="3834082"/>
            <a:ext cx="7007496" cy="6070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88E45A8D-FB8B-4FCC-AF0E-212ED01C780C}"/>
              </a:ext>
            </a:extLst>
          </p:cNvPr>
          <p:cNvSpPr/>
          <p:nvPr/>
        </p:nvSpPr>
        <p:spPr>
          <a:xfrm>
            <a:off x="1132347" y="5667281"/>
            <a:ext cx="9133315" cy="521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76EAE-3584-411D-977B-B4A3402A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Encoder-Decoder Attention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7ED3C-8924-48E8-B66B-1E4C29B01E4F}"/>
              </a:ext>
            </a:extLst>
          </p:cNvPr>
          <p:cNvSpPr/>
          <p:nvPr/>
        </p:nvSpPr>
        <p:spPr>
          <a:xfrm>
            <a:off x="1344442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FBDDF9-1305-4E4F-B2AC-155FDBC038D8}"/>
              </a:ext>
            </a:extLst>
          </p:cNvPr>
          <p:cNvSpPr/>
          <p:nvPr/>
        </p:nvSpPr>
        <p:spPr>
          <a:xfrm>
            <a:off x="1858974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4EE7E9-B55E-4024-B7F7-5DD521B304C3}"/>
              </a:ext>
            </a:extLst>
          </p:cNvPr>
          <p:cNvSpPr/>
          <p:nvPr/>
        </p:nvSpPr>
        <p:spPr>
          <a:xfrm>
            <a:off x="2373506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54F45D2-6DAD-4A3B-A7BB-051C84BB03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725442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F469D67-1EBA-40B2-B781-B578BC3CC6B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39974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2216DC8A-D02E-4C48-A9E6-F84B4A970ABA}"/>
              </a:ext>
            </a:extLst>
          </p:cNvPr>
          <p:cNvSpPr/>
          <p:nvPr/>
        </p:nvSpPr>
        <p:spPr>
          <a:xfrm>
            <a:off x="2888038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E08DAD-18E0-4AE1-83CE-AC87EF7DED9E}"/>
              </a:ext>
            </a:extLst>
          </p:cNvPr>
          <p:cNvSpPr/>
          <p:nvPr/>
        </p:nvSpPr>
        <p:spPr>
          <a:xfrm>
            <a:off x="3402570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40D26F-D7F2-4BBC-A31F-A225254D96C9}"/>
              </a:ext>
            </a:extLst>
          </p:cNvPr>
          <p:cNvSpPr/>
          <p:nvPr/>
        </p:nvSpPr>
        <p:spPr>
          <a:xfrm>
            <a:off x="3917102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CD8A6F-F101-455B-8F98-7CFB56CCBE8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69038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FA982F9-5E2A-414B-B946-BB814CA2901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783570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546D72F6-8B58-4DFE-938A-710D3FC8AF9F}"/>
              </a:ext>
            </a:extLst>
          </p:cNvPr>
          <p:cNvSpPr/>
          <p:nvPr/>
        </p:nvSpPr>
        <p:spPr>
          <a:xfrm>
            <a:off x="4431634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82BD31-97A1-4EB6-A071-5FB8B1FD0AC2}"/>
              </a:ext>
            </a:extLst>
          </p:cNvPr>
          <p:cNvSpPr/>
          <p:nvPr/>
        </p:nvSpPr>
        <p:spPr>
          <a:xfrm>
            <a:off x="4946166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53426B6-C1AA-4C81-B082-0D4004431B64}"/>
              </a:ext>
            </a:extLst>
          </p:cNvPr>
          <p:cNvSpPr/>
          <p:nvPr/>
        </p:nvSpPr>
        <p:spPr>
          <a:xfrm>
            <a:off x="5460698" y="580857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6E20FEB-5D4D-46B6-B997-336CC93127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12634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F6CE06F-84E8-4D65-95E2-0C6B741D771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327166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6A5D8F5-1796-4B9A-B550-DDF947497B1A}"/>
              </a:ext>
            </a:extLst>
          </p:cNvPr>
          <p:cNvSpPr/>
          <p:nvPr/>
        </p:nvSpPr>
        <p:spPr>
          <a:xfrm>
            <a:off x="5975230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B76C77-F44E-49D2-96A7-CDB7EDCD0249}"/>
              </a:ext>
            </a:extLst>
          </p:cNvPr>
          <p:cNvSpPr/>
          <p:nvPr/>
        </p:nvSpPr>
        <p:spPr>
          <a:xfrm>
            <a:off x="6489762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E0937D-D680-4020-BB06-DE46B0593D33}"/>
              </a:ext>
            </a:extLst>
          </p:cNvPr>
          <p:cNvSpPr/>
          <p:nvPr/>
        </p:nvSpPr>
        <p:spPr>
          <a:xfrm>
            <a:off x="7004294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D2933C3-AA04-4E42-8E5E-B0785CCCC1FF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56230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D54424D-A577-462F-B9E4-84ABBAD9F1E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870762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B26314B8-408C-44C4-801A-EAC5EADF16C1}"/>
              </a:ext>
            </a:extLst>
          </p:cNvPr>
          <p:cNvSpPr/>
          <p:nvPr/>
        </p:nvSpPr>
        <p:spPr>
          <a:xfrm>
            <a:off x="7518826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6E7B1E6-38AA-431D-8472-75B246712505}"/>
              </a:ext>
            </a:extLst>
          </p:cNvPr>
          <p:cNvSpPr/>
          <p:nvPr/>
        </p:nvSpPr>
        <p:spPr>
          <a:xfrm>
            <a:off x="8033358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465FAD9-2C54-4943-9A9F-2E73BA699FFE}"/>
              </a:ext>
            </a:extLst>
          </p:cNvPr>
          <p:cNvSpPr/>
          <p:nvPr/>
        </p:nvSpPr>
        <p:spPr>
          <a:xfrm>
            <a:off x="8547890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D7BC5B0-F325-4368-83DC-082BF7DD2503}"/>
              </a:ext>
            </a:extLst>
          </p:cNvPr>
          <p:cNvSpPr/>
          <p:nvPr/>
        </p:nvSpPr>
        <p:spPr>
          <a:xfrm>
            <a:off x="9062422" y="580247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9A1AB54-8DB8-43D3-8709-0BD581B2E625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414358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BDD6CA9-6574-4E6B-BB68-62CA99389F4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8928890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74576FD-24FB-4C44-A8F3-AE3BED38EA26}"/>
              </a:ext>
            </a:extLst>
          </p:cNvPr>
          <p:cNvSpPr/>
          <p:nvPr/>
        </p:nvSpPr>
        <p:spPr>
          <a:xfrm>
            <a:off x="9576953" y="579638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F14DC61-7F66-4D9B-8242-0C7E37123205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754506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8F92AB59-B153-44F3-BDF9-4AEEDD7B784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98102" y="592287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FC5FC3-0960-4650-A5EE-5A3D485A6A92}"/>
              </a:ext>
            </a:extLst>
          </p:cNvPr>
          <p:cNvCxnSpPr>
            <a:endCxn id="22" idx="1"/>
          </p:cNvCxnSpPr>
          <p:nvPr/>
        </p:nvCxnSpPr>
        <p:spPr>
          <a:xfrm flipV="1">
            <a:off x="5868506" y="5916778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61B65FF-56B0-4812-892B-8BA8786DB69B}"/>
              </a:ext>
            </a:extLst>
          </p:cNvPr>
          <p:cNvCxnSpPr>
            <a:stCxn id="24" idx="3"/>
            <a:endCxn id="30" idx="1"/>
          </p:cNvCxnSpPr>
          <p:nvPr/>
        </p:nvCxnSpPr>
        <p:spPr>
          <a:xfrm>
            <a:off x="7385294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F7144DB-5257-4D3E-BCF9-43C51B63EA74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899826" y="591677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7EFC7C3-80B8-47BF-B019-9570D3326131}"/>
              </a:ext>
            </a:extLst>
          </p:cNvPr>
          <p:cNvCxnSpPr>
            <a:endCxn id="36" idx="1"/>
          </p:cNvCxnSpPr>
          <p:nvPr/>
        </p:nvCxnSpPr>
        <p:spPr>
          <a:xfrm flipV="1">
            <a:off x="9440070" y="5910682"/>
            <a:ext cx="136883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E7493491-3B73-4B6C-8BCA-4E0E4737DCEE}"/>
              </a:ext>
            </a:extLst>
          </p:cNvPr>
          <p:cNvSpPr/>
          <p:nvPr/>
        </p:nvSpPr>
        <p:spPr>
          <a:xfrm>
            <a:off x="2415915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AF3B879-370E-425A-BC04-64E842FA5A80}"/>
              </a:ext>
            </a:extLst>
          </p:cNvPr>
          <p:cNvSpPr/>
          <p:nvPr/>
        </p:nvSpPr>
        <p:spPr>
          <a:xfrm>
            <a:off x="2930447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6EA0F118-A31C-45D5-866A-13427C4E7B3A}"/>
              </a:ext>
            </a:extLst>
          </p:cNvPr>
          <p:cNvSpPr/>
          <p:nvPr/>
        </p:nvSpPr>
        <p:spPr>
          <a:xfrm>
            <a:off x="3444979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530299A-DDB3-4A72-B13C-904ABED8AEEE}"/>
              </a:ext>
            </a:extLst>
          </p:cNvPr>
          <p:cNvCxnSpPr>
            <a:stCxn id="89" idx="3"/>
            <a:endCxn id="90" idx="1"/>
          </p:cNvCxnSpPr>
          <p:nvPr/>
        </p:nvCxnSpPr>
        <p:spPr>
          <a:xfrm>
            <a:off x="2796915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EABEB1C7-8C35-4E4C-BDB2-EC768E281916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3311447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EFD9380A-2CBC-4AF8-AB67-DBFED42165D1}"/>
              </a:ext>
            </a:extLst>
          </p:cNvPr>
          <p:cNvSpPr/>
          <p:nvPr/>
        </p:nvSpPr>
        <p:spPr>
          <a:xfrm>
            <a:off x="3959511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DBEF30F-C363-436A-BA55-BA79F4C0C5D7}"/>
              </a:ext>
            </a:extLst>
          </p:cNvPr>
          <p:cNvSpPr/>
          <p:nvPr/>
        </p:nvSpPr>
        <p:spPr>
          <a:xfrm>
            <a:off x="4474043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3886A62B-323C-4C85-8FF0-8186EFDF9BE0}"/>
              </a:ext>
            </a:extLst>
          </p:cNvPr>
          <p:cNvSpPr/>
          <p:nvPr/>
        </p:nvSpPr>
        <p:spPr>
          <a:xfrm>
            <a:off x="4988575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AD7AA755-0DAC-4245-8C52-A16503EFED4B}"/>
              </a:ext>
            </a:extLst>
          </p:cNvPr>
          <p:cNvCxnSpPr>
            <a:stCxn id="94" idx="3"/>
            <a:endCxn id="95" idx="1"/>
          </p:cNvCxnSpPr>
          <p:nvPr/>
        </p:nvCxnSpPr>
        <p:spPr>
          <a:xfrm>
            <a:off x="4340511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B35EC466-C37B-464F-A867-34083FE8B26F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>
            <a:off x="4855043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D00E35AD-1786-4D8A-BC85-00B333D35FE5}"/>
              </a:ext>
            </a:extLst>
          </p:cNvPr>
          <p:cNvSpPr/>
          <p:nvPr/>
        </p:nvSpPr>
        <p:spPr>
          <a:xfrm>
            <a:off x="5503107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4F20494-7834-4AE2-BF3F-F1D06077BF55}"/>
              </a:ext>
            </a:extLst>
          </p:cNvPr>
          <p:cNvSpPr/>
          <p:nvPr/>
        </p:nvSpPr>
        <p:spPr>
          <a:xfrm>
            <a:off x="6017639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22EF8B1-7286-487F-8AA1-9A926E34395B}"/>
              </a:ext>
            </a:extLst>
          </p:cNvPr>
          <p:cNvSpPr/>
          <p:nvPr/>
        </p:nvSpPr>
        <p:spPr>
          <a:xfrm>
            <a:off x="6532171" y="4027560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1D0E831E-4F0A-4E06-A2AD-EF495602ECFB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>
            <a:off x="5884107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A6D64C8F-2AA9-4AD2-AA96-B1F1724F7AF4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>
            <a:off x="6398639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3FC3161B-443B-444D-B9BD-54AE67705895}"/>
              </a:ext>
            </a:extLst>
          </p:cNvPr>
          <p:cNvSpPr/>
          <p:nvPr/>
        </p:nvSpPr>
        <p:spPr>
          <a:xfrm>
            <a:off x="7046703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FF600BED-083D-411F-9A52-3541B85D4E2E}"/>
              </a:ext>
            </a:extLst>
          </p:cNvPr>
          <p:cNvSpPr/>
          <p:nvPr/>
        </p:nvSpPr>
        <p:spPr>
          <a:xfrm>
            <a:off x="7561235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2097CB5-F09D-415F-862A-CCBBE3AEF3E3}"/>
              </a:ext>
            </a:extLst>
          </p:cNvPr>
          <p:cNvSpPr/>
          <p:nvPr/>
        </p:nvSpPr>
        <p:spPr>
          <a:xfrm>
            <a:off x="8075767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5FDB04D-FB56-468A-9576-A54637A884DF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7427703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721C9D2-995B-4798-AF3E-0CA2FE33A1CF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7942235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1BA323D6-0069-448B-B7B9-ACF5A5210AA5}"/>
              </a:ext>
            </a:extLst>
          </p:cNvPr>
          <p:cNvSpPr/>
          <p:nvPr/>
        </p:nvSpPr>
        <p:spPr>
          <a:xfrm>
            <a:off x="8590299" y="4021464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241B420-0B70-4608-A21C-60C070EC8483}"/>
              </a:ext>
            </a:extLst>
          </p:cNvPr>
          <p:cNvCxnSpPr>
            <a:stCxn id="91" idx="3"/>
            <a:endCxn id="94" idx="1"/>
          </p:cNvCxnSpPr>
          <p:nvPr/>
        </p:nvCxnSpPr>
        <p:spPr>
          <a:xfrm>
            <a:off x="3825979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43A07CB7-450F-491E-ACA6-B6B7FD0F6B9A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>
            <a:off x="5369575" y="4141860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0BC1BC3-C40D-4FBD-B873-09F0C5BB254D}"/>
              </a:ext>
            </a:extLst>
          </p:cNvPr>
          <p:cNvCxnSpPr>
            <a:endCxn id="104" idx="1"/>
          </p:cNvCxnSpPr>
          <p:nvPr/>
        </p:nvCxnSpPr>
        <p:spPr>
          <a:xfrm flipV="1">
            <a:off x="6939979" y="4135764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74E05B6-3298-42EC-B323-28F949C14A93}"/>
              </a:ext>
            </a:extLst>
          </p:cNvPr>
          <p:cNvCxnSpPr>
            <a:stCxn id="106" idx="3"/>
            <a:endCxn id="109" idx="1"/>
          </p:cNvCxnSpPr>
          <p:nvPr/>
        </p:nvCxnSpPr>
        <p:spPr>
          <a:xfrm>
            <a:off x="8456767" y="4135764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Verbinder: gekrümmt 122">
            <a:extLst>
              <a:ext uri="{FF2B5EF4-FFF2-40B4-BE49-F238E27FC236}">
                <a16:creationId xmlns:a16="http://schemas.microsoft.com/office/drawing/2014/main" id="{FB873489-83F4-4936-9EE0-0E7944BD232D}"/>
              </a:ext>
            </a:extLst>
          </p:cNvPr>
          <p:cNvCxnSpPr>
            <a:stCxn id="36" idx="3"/>
            <a:endCxn id="89" idx="1"/>
          </p:cNvCxnSpPr>
          <p:nvPr/>
        </p:nvCxnSpPr>
        <p:spPr>
          <a:xfrm flipH="1" flipV="1">
            <a:off x="2415915" y="4141860"/>
            <a:ext cx="7542038" cy="1768822"/>
          </a:xfrm>
          <a:prstGeom prst="curvedConnector5">
            <a:avLst>
              <a:gd name="adj1" fmla="val -5709"/>
              <a:gd name="adj2" fmla="val 32240"/>
              <a:gd name="adj3" fmla="val 11143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4F82F91A-0C16-44AA-A11F-4ABDA24FB3EF}"/>
              </a:ext>
            </a:extLst>
          </p:cNvPr>
          <p:cNvSpPr txBox="1"/>
          <p:nvPr/>
        </p:nvSpPr>
        <p:spPr>
          <a:xfrm>
            <a:off x="10221692" y="6204751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55E0E980-9F59-4396-9000-38CF488536F1}"/>
              </a:ext>
            </a:extLst>
          </p:cNvPr>
          <p:cNvSpPr txBox="1"/>
          <p:nvPr/>
        </p:nvSpPr>
        <p:spPr>
          <a:xfrm>
            <a:off x="9228755" y="4457560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E72440AA-1596-4F1C-8107-9A3A655D5F5A}"/>
              </a:ext>
            </a:extLst>
          </p:cNvPr>
          <p:cNvSpPr txBox="1"/>
          <p:nvPr/>
        </p:nvSpPr>
        <p:spPr>
          <a:xfrm>
            <a:off x="1329202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C952281E-E66C-4547-A6E4-687C5AEFBDAC}"/>
              </a:ext>
            </a:extLst>
          </p:cNvPr>
          <p:cNvCxnSpPr>
            <a:cxnSpLocks/>
            <a:stCxn id="132" idx="0"/>
          </p:cNvCxnSpPr>
          <p:nvPr/>
        </p:nvCxnSpPr>
        <p:spPr>
          <a:xfrm flipV="1">
            <a:off x="1519702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F835CCAD-721F-498C-9743-5A5BCA162555}"/>
              </a:ext>
            </a:extLst>
          </p:cNvPr>
          <p:cNvSpPr txBox="1"/>
          <p:nvPr/>
        </p:nvSpPr>
        <p:spPr>
          <a:xfrm>
            <a:off x="1871166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7FEC96E7-6D77-4263-A554-600FCD988EF3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2061666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CE49F832-B760-44AC-B3FC-330A8D8007C7}"/>
              </a:ext>
            </a:extLst>
          </p:cNvPr>
          <p:cNvSpPr txBox="1"/>
          <p:nvPr/>
        </p:nvSpPr>
        <p:spPr>
          <a:xfrm>
            <a:off x="2373506" y="64734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CC55DBB-14D3-4DA9-A27B-A5582C8624CB}"/>
              </a:ext>
            </a:extLst>
          </p:cNvPr>
          <p:cNvCxnSpPr>
            <a:cxnSpLocks/>
            <a:stCxn id="138" idx="0"/>
          </p:cNvCxnSpPr>
          <p:nvPr/>
        </p:nvCxnSpPr>
        <p:spPr>
          <a:xfrm flipV="1">
            <a:off x="2564006" y="625965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131166B0-5D60-4608-BD78-777CAABFB79D}"/>
              </a:ext>
            </a:extLst>
          </p:cNvPr>
          <p:cNvSpPr txBox="1"/>
          <p:nvPr/>
        </p:nvSpPr>
        <p:spPr>
          <a:xfrm>
            <a:off x="2875846" y="6405835"/>
            <a:ext cx="657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  <a:endParaRPr lang="en-US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A17F92F5-1230-4954-B5E6-1ADFE9A438A6}"/>
              </a:ext>
            </a:extLst>
          </p:cNvPr>
          <p:cNvSpPr txBox="1"/>
          <p:nvPr/>
        </p:nvSpPr>
        <p:spPr>
          <a:xfrm>
            <a:off x="9576953" y="646739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n</a:t>
            </a:r>
            <a:endParaRPr lang="en-US" sz="1400" baseline="-25000" dirty="0"/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900F0802-3B96-4815-844E-67B3474AAE73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9767453" y="6253582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7CC487-7FD3-496E-AC7B-0AB0C1E3FB9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2630787" y="3543159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5F72B2A9-D120-4067-A266-15FA18791B4B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118877" y="3530149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42099EE3-A5FD-4A18-8CC8-A4CA0EA6DE45}"/>
              </a:ext>
            </a:extLst>
          </p:cNvPr>
          <p:cNvCxnSpPr>
            <a:cxnSpLocks/>
          </p:cNvCxnSpPr>
          <p:nvPr/>
        </p:nvCxnSpPr>
        <p:spPr>
          <a:xfrm flipV="1">
            <a:off x="3635479" y="3543160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FCC222F9-CB64-4652-B5DB-EDA97055F4CC}"/>
              </a:ext>
            </a:extLst>
          </p:cNvPr>
          <p:cNvSpPr txBox="1"/>
          <p:nvPr/>
        </p:nvSpPr>
        <p:spPr>
          <a:xfrm>
            <a:off x="2440287" y="323538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3B6C77CC-151A-44E1-B0F7-2B985BD41EBE}"/>
              </a:ext>
            </a:extLst>
          </p:cNvPr>
          <p:cNvSpPr txBox="1"/>
          <p:nvPr/>
        </p:nvSpPr>
        <p:spPr>
          <a:xfrm>
            <a:off x="2928377" y="322237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BDC081EF-6486-4B9E-8652-EA4F3FA83DE4}"/>
              </a:ext>
            </a:extLst>
          </p:cNvPr>
          <p:cNvSpPr txBox="1"/>
          <p:nvPr/>
        </p:nvSpPr>
        <p:spPr>
          <a:xfrm>
            <a:off x="3444979" y="323142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B996F885-95CC-4FD5-994F-4157F958EB0E}"/>
              </a:ext>
            </a:extLst>
          </p:cNvPr>
          <p:cNvSpPr txBox="1"/>
          <p:nvPr/>
        </p:nvSpPr>
        <p:spPr>
          <a:xfrm>
            <a:off x="8580968" y="3229492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m</a:t>
            </a:r>
            <a:endParaRPr lang="en-US" sz="1400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FDCBA5E-9A21-45C2-8F00-FC94C91C4DE5}"/>
              </a:ext>
            </a:extLst>
          </p:cNvPr>
          <p:cNvSpPr txBox="1"/>
          <p:nvPr/>
        </p:nvSpPr>
        <p:spPr>
          <a:xfrm>
            <a:off x="3744653" y="3229516"/>
            <a:ext cx="449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  <a:endParaRPr lang="en-US" dirty="0"/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403A55D6-DB59-444B-B037-14427F13A241}"/>
              </a:ext>
            </a:extLst>
          </p:cNvPr>
          <p:cNvCxnSpPr>
            <a:cxnSpLocks/>
          </p:cNvCxnSpPr>
          <p:nvPr/>
        </p:nvCxnSpPr>
        <p:spPr>
          <a:xfrm flipV="1">
            <a:off x="8774516" y="3586516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3C3F2F-9941-4AC3-A8A4-E5193883025F}"/>
              </a:ext>
            </a:extLst>
          </p:cNvPr>
          <p:cNvSpPr txBox="1"/>
          <p:nvPr/>
        </p:nvSpPr>
        <p:spPr>
          <a:xfrm>
            <a:off x="797836" y="1706940"/>
            <a:ext cx="9485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Sequence-to-Sequence RNN without attention: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Input sequence had to be “compressed” into context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Problem: Long computational path between input &amp; output</a:t>
            </a:r>
          </a:p>
        </p:txBody>
      </p: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553688EC-B7FD-4A35-AD33-910395013FA9}"/>
              </a:ext>
            </a:extLst>
          </p:cNvPr>
          <p:cNvCxnSpPr>
            <a:cxnSpLocks/>
          </p:cNvCxnSpPr>
          <p:nvPr/>
        </p:nvCxnSpPr>
        <p:spPr>
          <a:xfrm flipV="1">
            <a:off x="3132560" y="4518723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DB34C0D8-B97E-459A-A7EE-98008B8ABC3E}"/>
              </a:ext>
            </a:extLst>
          </p:cNvPr>
          <p:cNvCxnSpPr>
            <a:cxnSpLocks/>
          </p:cNvCxnSpPr>
          <p:nvPr/>
        </p:nvCxnSpPr>
        <p:spPr>
          <a:xfrm flipV="1">
            <a:off x="3620650" y="4505713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36837105-970C-44C9-92E1-ADAB5F136A54}"/>
              </a:ext>
            </a:extLst>
          </p:cNvPr>
          <p:cNvCxnSpPr>
            <a:cxnSpLocks/>
          </p:cNvCxnSpPr>
          <p:nvPr/>
        </p:nvCxnSpPr>
        <p:spPr>
          <a:xfrm flipV="1">
            <a:off x="4137252" y="451872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D9E49DED-E7BC-4D58-9077-3D57D93CA273}"/>
              </a:ext>
            </a:extLst>
          </p:cNvPr>
          <p:cNvSpPr txBox="1"/>
          <p:nvPr/>
        </p:nvSpPr>
        <p:spPr>
          <a:xfrm>
            <a:off x="2942060" y="473482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8A10974C-1D70-42EB-BA7C-1B03C7087032}"/>
              </a:ext>
            </a:extLst>
          </p:cNvPr>
          <p:cNvSpPr txBox="1"/>
          <p:nvPr/>
        </p:nvSpPr>
        <p:spPr>
          <a:xfrm>
            <a:off x="3430150" y="472181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56299A4A-5160-48F3-B03E-F308B82D007C}"/>
              </a:ext>
            </a:extLst>
          </p:cNvPr>
          <p:cNvSpPr txBox="1"/>
          <p:nvPr/>
        </p:nvSpPr>
        <p:spPr>
          <a:xfrm>
            <a:off x="3946752" y="473085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904DFE1F-DE94-41A7-B812-1E83A1D62EB9}"/>
              </a:ext>
            </a:extLst>
          </p:cNvPr>
          <p:cNvCxnSpPr>
            <a:cxnSpLocks/>
          </p:cNvCxnSpPr>
          <p:nvPr/>
        </p:nvCxnSpPr>
        <p:spPr>
          <a:xfrm flipV="1">
            <a:off x="2602766" y="4542094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feld 132">
            <a:extLst>
              <a:ext uri="{FF2B5EF4-FFF2-40B4-BE49-F238E27FC236}">
                <a16:creationId xmlns:a16="http://schemas.microsoft.com/office/drawing/2014/main" id="{45ED155C-4A58-4691-AB17-542335C84F6C}"/>
              </a:ext>
            </a:extLst>
          </p:cNvPr>
          <p:cNvSpPr txBox="1"/>
          <p:nvPr/>
        </p:nvSpPr>
        <p:spPr>
          <a:xfrm>
            <a:off x="2401085" y="4758192"/>
            <a:ext cx="43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&lt;s&gt;</a:t>
            </a:r>
            <a:endParaRPr lang="en-US" sz="1400" baseline="-25000" dirty="0"/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C3F1A75-CB56-4392-806A-9369B34736CA}"/>
              </a:ext>
            </a:extLst>
          </p:cNvPr>
          <p:cNvSpPr txBox="1"/>
          <p:nvPr/>
        </p:nvSpPr>
        <p:spPr>
          <a:xfrm>
            <a:off x="4327752" y="5065820"/>
            <a:ext cx="2623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ighlight>
                  <a:srgbClr val="FFFF00"/>
                </a:highlight>
              </a:rPr>
              <a:t>Context Vector </a:t>
            </a:r>
          </a:p>
        </p:txBody>
      </p:sp>
    </p:spTree>
    <p:extLst>
      <p:ext uri="{BB962C8B-B14F-4D97-AF65-F5344CB8AC3E}">
        <p14:creationId xmlns:p14="http://schemas.microsoft.com/office/powerpoint/2010/main" val="1581837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F62AE-7B6F-466D-B548-E067A888A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About 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502D84-600D-4D2A-BF03-31BE9ACE7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Andreas Köpf, Software developer, age 39</a:t>
            </a:r>
          </a:p>
          <a:p>
            <a:r>
              <a:rPr lang="en-US" dirty="0"/>
              <a:t>10+ years: hands on experience AI/ML, neural networks</a:t>
            </a:r>
          </a:p>
          <a:p>
            <a:endParaRPr lang="en-US" noProof="0" dirty="0"/>
          </a:p>
          <a:p>
            <a:r>
              <a:rPr lang="en-US" noProof="0" dirty="0"/>
              <a:t>My company: </a:t>
            </a:r>
            <a:r>
              <a:rPr lang="en-US" b="1" noProof="0" dirty="0"/>
              <a:t>PROVISIO GmbH</a:t>
            </a:r>
            <a:r>
              <a:rPr lang="en-US" noProof="0" dirty="0"/>
              <a:t>, creator of self-service and digital signage software </a:t>
            </a:r>
            <a:r>
              <a:rPr lang="en-US" b="1" noProof="0" dirty="0"/>
              <a:t>SiteKiosk</a:t>
            </a:r>
            <a:r>
              <a:rPr lang="en-US" noProof="0" dirty="0"/>
              <a:t>, offices in Münster &amp; Miami, USA.</a:t>
            </a:r>
          </a:p>
          <a:p>
            <a:r>
              <a:rPr lang="en-US" noProof="0" dirty="0"/>
              <a:t>Last 4 years: Team leader at </a:t>
            </a:r>
            <a:r>
              <a:rPr lang="en-US" b="1" noProof="0" dirty="0"/>
              <a:t>Xamla</a:t>
            </a:r>
            <a:r>
              <a:rPr lang="en-US" noProof="0" dirty="0"/>
              <a:t> – adaptive robotics, developed </a:t>
            </a:r>
            <a:r>
              <a:rPr lang="en-US" b="1" dirty="0"/>
              <a:t>Ros</a:t>
            </a:r>
            <a:r>
              <a:rPr lang="en-US" b="1" noProof="0" dirty="0"/>
              <a:t>vita</a:t>
            </a:r>
            <a:r>
              <a:rPr lang="en-US" noProof="0" dirty="0"/>
              <a:t> Robot Programming IDE &amp; industrial robotics projects</a:t>
            </a:r>
          </a:p>
          <a:p>
            <a:r>
              <a:rPr lang="en-US" noProof="0" dirty="0"/>
              <a:t>Currently exploring: Video prediction, model based RL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868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BC98A2EA-E874-4DA3-BD13-2B7213994AE0}"/>
              </a:ext>
            </a:extLst>
          </p:cNvPr>
          <p:cNvSpPr/>
          <p:nvPr/>
        </p:nvSpPr>
        <p:spPr>
          <a:xfrm>
            <a:off x="2097238" y="3489550"/>
            <a:ext cx="6985056" cy="60705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88E45A8D-FB8B-4FCC-AF0E-212ED01C780C}"/>
              </a:ext>
            </a:extLst>
          </p:cNvPr>
          <p:cNvSpPr/>
          <p:nvPr/>
        </p:nvSpPr>
        <p:spPr>
          <a:xfrm>
            <a:off x="1132347" y="5650456"/>
            <a:ext cx="9133315" cy="521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D76EAE-3584-411D-977B-B4A3402A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Encoder-Decoder Attention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37ED3C-8924-48E8-B66B-1E4C29B01E4F}"/>
              </a:ext>
            </a:extLst>
          </p:cNvPr>
          <p:cNvSpPr/>
          <p:nvPr/>
        </p:nvSpPr>
        <p:spPr>
          <a:xfrm>
            <a:off x="1344442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DFBDDF9-1305-4E4F-B2AC-155FDBC038D8}"/>
              </a:ext>
            </a:extLst>
          </p:cNvPr>
          <p:cNvSpPr/>
          <p:nvPr/>
        </p:nvSpPr>
        <p:spPr>
          <a:xfrm>
            <a:off x="1858974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4EE7E9-B55E-4024-B7F7-5DD521B304C3}"/>
              </a:ext>
            </a:extLst>
          </p:cNvPr>
          <p:cNvSpPr/>
          <p:nvPr/>
        </p:nvSpPr>
        <p:spPr>
          <a:xfrm>
            <a:off x="2373506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54F45D2-6DAD-4A3B-A7BB-051C84BB038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725442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F469D67-1EBA-40B2-B781-B578BC3CC6B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39974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2216DC8A-D02E-4C48-A9E6-F84B4A970ABA}"/>
              </a:ext>
            </a:extLst>
          </p:cNvPr>
          <p:cNvSpPr/>
          <p:nvPr/>
        </p:nvSpPr>
        <p:spPr>
          <a:xfrm>
            <a:off x="2888038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7E08DAD-18E0-4AE1-83CE-AC87EF7DED9E}"/>
              </a:ext>
            </a:extLst>
          </p:cNvPr>
          <p:cNvSpPr/>
          <p:nvPr/>
        </p:nvSpPr>
        <p:spPr>
          <a:xfrm>
            <a:off x="3402570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40D26F-D7F2-4BBC-A31F-A225254D96C9}"/>
              </a:ext>
            </a:extLst>
          </p:cNvPr>
          <p:cNvSpPr/>
          <p:nvPr/>
        </p:nvSpPr>
        <p:spPr>
          <a:xfrm>
            <a:off x="3917102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2CD8A6F-F101-455B-8F98-7CFB56CCBE8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69038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FA982F9-5E2A-414B-B946-BB814CA29018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783570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546D72F6-8B58-4DFE-938A-710D3FC8AF9F}"/>
              </a:ext>
            </a:extLst>
          </p:cNvPr>
          <p:cNvSpPr/>
          <p:nvPr/>
        </p:nvSpPr>
        <p:spPr>
          <a:xfrm>
            <a:off x="4431634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582BD31-97A1-4EB6-A071-5FB8B1FD0AC2}"/>
              </a:ext>
            </a:extLst>
          </p:cNvPr>
          <p:cNvSpPr/>
          <p:nvPr/>
        </p:nvSpPr>
        <p:spPr>
          <a:xfrm>
            <a:off x="4946166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53426B6-C1AA-4C81-B082-0D4004431B64}"/>
              </a:ext>
            </a:extLst>
          </p:cNvPr>
          <p:cNvSpPr/>
          <p:nvPr/>
        </p:nvSpPr>
        <p:spPr>
          <a:xfrm>
            <a:off x="5460698" y="5791749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6E20FEB-5D4D-46B6-B997-336CC9312790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812634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F6CE06F-84E8-4D65-95E2-0C6B741D771D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5327166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6A5D8F5-1796-4B9A-B550-DDF947497B1A}"/>
              </a:ext>
            </a:extLst>
          </p:cNvPr>
          <p:cNvSpPr/>
          <p:nvPr/>
        </p:nvSpPr>
        <p:spPr>
          <a:xfrm>
            <a:off x="5975230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7B76C77-F44E-49D2-96A7-CDB7EDCD0249}"/>
              </a:ext>
            </a:extLst>
          </p:cNvPr>
          <p:cNvSpPr/>
          <p:nvPr/>
        </p:nvSpPr>
        <p:spPr>
          <a:xfrm>
            <a:off x="6489762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9E0937D-D680-4020-BB06-DE46B0593D33}"/>
              </a:ext>
            </a:extLst>
          </p:cNvPr>
          <p:cNvSpPr/>
          <p:nvPr/>
        </p:nvSpPr>
        <p:spPr>
          <a:xfrm>
            <a:off x="7004294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D2933C3-AA04-4E42-8E5E-B0785CCCC1FF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56230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D54424D-A577-462F-B9E4-84ABBAD9F1E2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6870762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 29">
            <a:extLst>
              <a:ext uri="{FF2B5EF4-FFF2-40B4-BE49-F238E27FC236}">
                <a16:creationId xmlns:a16="http://schemas.microsoft.com/office/drawing/2014/main" id="{B26314B8-408C-44C4-801A-EAC5EADF16C1}"/>
              </a:ext>
            </a:extLst>
          </p:cNvPr>
          <p:cNvSpPr/>
          <p:nvPr/>
        </p:nvSpPr>
        <p:spPr>
          <a:xfrm>
            <a:off x="7518826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6E7B1E6-38AA-431D-8472-75B246712505}"/>
              </a:ext>
            </a:extLst>
          </p:cNvPr>
          <p:cNvSpPr/>
          <p:nvPr/>
        </p:nvSpPr>
        <p:spPr>
          <a:xfrm>
            <a:off x="8033358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7465FAD9-2C54-4943-9A9F-2E73BA699FFE}"/>
              </a:ext>
            </a:extLst>
          </p:cNvPr>
          <p:cNvSpPr/>
          <p:nvPr/>
        </p:nvSpPr>
        <p:spPr>
          <a:xfrm>
            <a:off x="8547890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4D7BC5B0-F325-4368-83DC-082BF7DD2503}"/>
              </a:ext>
            </a:extLst>
          </p:cNvPr>
          <p:cNvSpPr/>
          <p:nvPr/>
        </p:nvSpPr>
        <p:spPr>
          <a:xfrm>
            <a:off x="9062422" y="5785653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9A1AB54-8DB8-43D3-8709-0BD581B2E625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8414358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BDD6CA9-6574-4E6B-BB68-62CA99389F48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8928890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74576FD-24FB-4C44-A8F3-AE3BED38EA26}"/>
              </a:ext>
            </a:extLst>
          </p:cNvPr>
          <p:cNvSpPr/>
          <p:nvPr/>
        </p:nvSpPr>
        <p:spPr>
          <a:xfrm>
            <a:off x="9576953" y="5779557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AF14DC61-7F66-4D9B-8242-0C7E37123205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754506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8F92AB59-B153-44F3-BDF9-4AEEDD7B7840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4298102" y="5906049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55FC5FC3-0960-4650-A5EE-5A3D485A6A92}"/>
              </a:ext>
            </a:extLst>
          </p:cNvPr>
          <p:cNvCxnSpPr>
            <a:endCxn id="22" idx="1"/>
          </p:cNvCxnSpPr>
          <p:nvPr/>
        </p:nvCxnSpPr>
        <p:spPr>
          <a:xfrm flipV="1">
            <a:off x="5868506" y="5899953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61B65FF-56B0-4812-892B-8BA8786DB69B}"/>
              </a:ext>
            </a:extLst>
          </p:cNvPr>
          <p:cNvCxnSpPr>
            <a:stCxn id="24" idx="3"/>
            <a:endCxn id="30" idx="1"/>
          </p:cNvCxnSpPr>
          <p:nvPr/>
        </p:nvCxnSpPr>
        <p:spPr>
          <a:xfrm>
            <a:off x="7385294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F7144DB-5257-4D3E-BCF9-43C51B63EA74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899826" y="5899953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67EFC7C3-80B8-47BF-B019-9570D3326131}"/>
              </a:ext>
            </a:extLst>
          </p:cNvPr>
          <p:cNvCxnSpPr>
            <a:endCxn id="36" idx="1"/>
          </p:cNvCxnSpPr>
          <p:nvPr/>
        </p:nvCxnSpPr>
        <p:spPr>
          <a:xfrm flipV="1">
            <a:off x="9440070" y="5893857"/>
            <a:ext cx="136883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eck 88">
            <a:extLst>
              <a:ext uri="{FF2B5EF4-FFF2-40B4-BE49-F238E27FC236}">
                <a16:creationId xmlns:a16="http://schemas.microsoft.com/office/drawing/2014/main" id="{E7493491-3B73-4B6C-8BCA-4E0E4737DCEE}"/>
              </a:ext>
            </a:extLst>
          </p:cNvPr>
          <p:cNvSpPr/>
          <p:nvPr/>
        </p:nvSpPr>
        <p:spPr>
          <a:xfrm>
            <a:off x="2309332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CAF3B879-370E-425A-BC04-64E842FA5A80}"/>
              </a:ext>
            </a:extLst>
          </p:cNvPr>
          <p:cNvSpPr/>
          <p:nvPr/>
        </p:nvSpPr>
        <p:spPr>
          <a:xfrm>
            <a:off x="2823864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6EA0F118-A31C-45D5-866A-13427C4E7B3A}"/>
              </a:ext>
            </a:extLst>
          </p:cNvPr>
          <p:cNvSpPr/>
          <p:nvPr/>
        </p:nvSpPr>
        <p:spPr>
          <a:xfrm>
            <a:off x="3338396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530299A-DDB3-4A72-B13C-904ABED8AEEE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>
            <a:off x="2690332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EABEB1C7-8C35-4E4C-BDB2-EC768E281916}"/>
              </a:ext>
            </a:extLst>
          </p:cNvPr>
          <p:cNvCxnSpPr>
            <a:stCxn id="90" idx="3"/>
            <a:endCxn id="91" idx="1"/>
          </p:cNvCxnSpPr>
          <p:nvPr/>
        </p:nvCxnSpPr>
        <p:spPr>
          <a:xfrm>
            <a:off x="3204864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hteck 93">
            <a:extLst>
              <a:ext uri="{FF2B5EF4-FFF2-40B4-BE49-F238E27FC236}">
                <a16:creationId xmlns:a16="http://schemas.microsoft.com/office/drawing/2014/main" id="{EFD9380A-2CBC-4AF8-AB67-DBFED42165D1}"/>
              </a:ext>
            </a:extLst>
          </p:cNvPr>
          <p:cNvSpPr/>
          <p:nvPr/>
        </p:nvSpPr>
        <p:spPr>
          <a:xfrm>
            <a:off x="3852928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hteck 94">
            <a:extLst>
              <a:ext uri="{FF2B5EF4-FFF2-40B4-BE49-F238E27FC236}">
                <a16:creationId xmlns:a16="http://schemas.microsoft.com/office/drawing/2014/main" id="{CDBEF30F-C363-436A-BA55-BA79F4C0C5D7}"/>
              </a:ext>
            </a:extLst>
          </p:cNvPr>
          <p:cNvSpPr/>
          <p:nvPr/>
        </p:nvSpPr>
        <p:spPr>
          <a:xfrm>
            <a:off x="4367460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hteck 95">
            <a:extLst>
              <a:ext uri="{FF2B5EF4-FFF2-40B4-BE49-F238E27FC236}">
                <a16:creationId xmlns:a16="http://schemas.microsoft.com/office/drawing/2014/main" id="{3886A62B-323C-4C85-8FF0-8186EFDF9BE0}"/>
              </a:ext>
            </a:extLst>
          </p:cNvPr>
          <p:cNvSpPr/>
          <p:nvPr/>
        </p:nvSpPr>
        <p:spPr>
          <a:xfrm>
            <a:off x="4881992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AD7AA755-0DAC-4245-8C52-A16503EFED4B}"/>
              </a:ext>
            </a:extLst>
          </p:cNvPr>
          <p:cNvCxnSpPr>
            <a:stCxn id="94" idx="3"/>
            <a:endCxn id="95" idx="1"/>
          </p:cNvCxnSpPr>
          <p:nvPr/>
        </p:nvCxnSpPr>
        <p:spPr>
          <a:xfrm>
            <a:off x="4233928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B35EC466-C37B-464F-A867-34083FE8B26F}"/>
              </a:ext>
            </a:extLst>
          </p:cNvPr>
          <p:cNvCxnSpPr>
            <a:stCxn id="95" idx="3"/>
            <a:endCxn id="96" idx="1"/>
          </p:cNvCxnSpPr>
          <p:nvPr/>
        </p:nvCxnSpPr>
        <p:spPr>
          <a:xfrm>
            <a:off x="4748460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hteck 98">
            <a:extLst>
              <a:ext uri="{FF2B5EF4-FFF2-40B4-BE49-F238E27FC236}">
                <a16:creationId xmlns:a16="http://schemas.microsoft.com/office/drawing/2014/main" id="{D00E35AD-1786-4D8A-BC85-00B333D35FE5}"/>
              </a:ext>
            </a:extLst>
          </p:cNvPr>
          <p:cNvSpPr/>
          <p:nvPr/>
        </p:nvSpPr>
        <p:spPr>
          <a:xfrm>
            <a:off x="5396524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A4F20494-7834-4AE2-BF3F-F1D06077BF55}"/>
              </a:ext>
            </a:extLst>
          </p:cNvPr>
          <p:cNvSpPr/>
          <p:nvPr/>
        </p:nvSpPr>
        <p:spPr>
          <a:xfrm>
            <a:off x="5911056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B22EF8B1-7286-487F-8AA1-9A926E34395B}"/>
              </a:ext>
            </a:extLst>
          </p:cNvPr>
          <p:cNvSpPr/>
          <p:nvPr/>
        </p:nvSpPr>
        <p:spPr>
          <a:xfrm>
            <a:off x="6425588" y="3683028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1D0E831E-4F0A-4E06-A2AD-EF495602ECFB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>
            <a:off x="5777524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A6D64C8F-2AA9-4AD2-AA96-B1F1724F7AF4}"/>
              </a:ext>
            </a:extLst>
          </p:cNvPr>
          <p:cNvCxnSpPr>
            <a:stCxn id="100" idx="3"/>
            <a:endCxn id="101" idx="1"/>
          </p:cNvCxnSpPr>
          <p:nvPr/>
        </p:nvCxnSpPr>
        <p:spPr>
          <a:xfrm>
            <a:off x="6292056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id="{3FC3161B-443B-444D-B9BD-54AE67705895}"/>
              </a:ext>
            </a:extLst>
          </p:cNvPr>
          <p:cNvSpPr/>
          <p:nvPr/>
        </p:nvSpPr>
        <p:spPr>
          <a:xfrm>
            <a:off x="6940120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FF600BED-083D-411F-9A52-3541B85D4E2E}"/>
              </a:ext>
            </a:extLst>
          </p:cNvPr>
          <p:cNvSpPr/>
          <p:nvPr/>
        </p:nvSpPr>
        <p:spPr>
          <a:xfrm>
            <a:off x="7454652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E2097CB5-F09D-415F-862A-CCBBE3AEF3E3}"/>
              </a:ext>
            </a:extLst>
          </p:cNvPr>
          <p:cNvSpPr/>
          <p:nvPr/>
        </p:nvSpPr>
        <p:spPr>
          <a:xfrm>
            <a:off x="7969184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5FDB04D-FB56-468A-9576-A54637A884DF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>
            <a:off x="7321120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721C9D2-995B-4798-AF3E-0CA2FE33A1CF}"/>
              </a:ext>
            </a:extLst>
          </p:cNvPr>
          <p:cNvCxnSpPr>
            <a:stCxn id="105" idx="3"/>
            <a:endCxn id="106" idx="1"/>
          </p:cNvCxnSpPr>
          <p:nvPr/>
        </p:nvCxnSpPr>
        <p:spPr>
          <a:xfrm>
            <a:off x="7835652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hteck 108">
            <a:extLst>
              <a:ext uri="{FF2B5EF4-FFF2-40B4-BE49-F238E27FC236}">
                <a16:creationId xmlns:a16="http://schemas.microsoft.com/office/drawing/2014/main" id="{1BA323D6-0069-448B-B7B9-ACF5A5210AA5}"/>
              </a:ext>
            </a:extLst>
          </p:cNvPr>
          <p:cNvSpPr/>
          <p:nvPr/>
        </p:nvSpPr>
        <p:spPr>
          <a:xfrm>
            <a:off x="8483716" y="3676932"/>
            <a:ext cx="381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F241B420-0B70-4608-A21C-60C070EC8483}"/>
              </a:ext>
            </a:extLst>
          </p:cNvPr>
          <p:cNvCxnSpPr>
            <a:stCxn id="91" idx="3"/>
            <a:endCxn id="94" idx="1"/>
          </p:cNvCxnSpPr>
          <p:nvPr/>
        </p:nvCxnSpPr>
        <p:spPr>
          <a:xfrm>
            <a:off x="3719396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mit Pfeil 116">
            <a:extLst>
              <a:ext uri="{FF2B5EF4-FFF2-40B4-BE49-F238E27FC236}">
                <a16:creationId xmlns:a16="http://schemas.microsoft.com/office/drawing/2014/main" id="{43A07CB7-450F-491E-ACA6-B6B7FD0F6B9A}"/>
              </a:ext>
            </a:extLst>
          </p:cNvPr>
          <p:cNvCxnSpPr>
            <a:stCxn id="96" idx="3"/>
            <a:endCxn id="99" idx="1"/>
          </p:cNvCxnSpPr>
          <p:nvPr/>
        </p:nvCxnSpPr>
        <p:spPr>
          <a:xfrm>
            <a:off x="5262992" y="3797328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E0BC1BC3-C40D-4FBD-B873-09F0C5BB254D}"/>
              </a:ext>
            </a:extLst>
          </p:cNvPr>
          <p:cNvCxnSpPr>
            <a:endCxn id="104" idx="1"/>
          </p:cNvCxnSpPr>
          <p:nvPr/>
        </p:nvCxnSpPr>
        <p:spPr>
          <a:xfrm flipV="1">
            <a:off x="6833396" y="3791232"/>
            <a:ext cx="106724" cy="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C74E05B6-3298-42EC-B323-28F949C14A93}"/>
              </a:ext>
            </a:extLst>
          </p:cNvPr>
          <p:cNvCxnSpPr>
            <a:stCxn id="106" idx="3"/>
            <a:endCxn id="109" idx="1"/>
          </p:cNvCxnSpPr>
          <p:nvPr/>
        </p:nvCxnSpPr>
        <p:spPr>
          <a:xfrm>
            <a:off x="8350184" y="3791232"/>
            <a:ext cx="133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feld 128">
            <a:extLst>
              <a:ext uri="{FF2B5EF4-FFF2-40B4-BE49-F238E27FC236}">
                <a16:creationId xmlns:a16="http://schemas.microsoft.com/office/drawing/2014/main" id="{4F82F91A-0C16-44AA-A11F-4ABDA24FB3EF}"/>
              </a:ext>
            </a:extLst>
          </p:cNvPr>
          <p:cNvSpPr txBox="1"/>
          <p:nvPr/>
        </p:nvSpPr>
        <p:spPr>
          <a:xfrm>
            <a:off x="10221692" y="6187926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55E0E980-9F59-4396-9000-38CF488536F1}"/>
              </a:ext>
            </a:extLst>
          </p:cNvPr>
          <p:cNvSpPr txBox="1"/>
          <p:nvPr/>
        </p:nvSpPr>
        <p:spPr>
          <a:xfrm>
            <a:off x="9127778" y="4113028"/>
            <a:ext cx="115039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E72440AA-1596-4F1C-8107-9A3A655D5F5A}"/>
              </a:ext>
            </a:extLst>
          </p:cNvPr>
          <p:cNvSpPr txBox="1"/>
          <p:nvPr/>
        </p:nvSpPr>
        <p:spPr>
          <a:xfrm>
            <a:off x="1329202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cxnSp>
        <p:nvCxnSpPr>
          <p:cNvPr id="134" name="Gerade Verbindung mit Pfeil 133">
            <a:extLst>
              <a:ext uri="{FF2B5EF4-FFF2-40B4-BE49-F238E27FC236}">
                <a16:creationId xmlns:a16="http://schemas.microsoft.com/office/drawing/2014/main" id="{C952281E-E66C-4547-A6E4-687C5AEFBDAC}"/>
              </a:ext>
            </a:extLst>
          </p:cNvPr>
          <p:cNvCxnSpPr>
            <a:cxnSpLocks/>
            <a:stCxn id="132" idx="0"/>
          </p:cNvCxnSpPr>
          <p:nvPr/>
        </p:nvCxnSpPr>
        <p:spPr>
          <a:xfrm flipV="1">
            <a:off x="1519702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F835CCAD-721F-498C-9743-5A5BCA162555}"/>
              </a:ext>
            </a:extLst>
          </p:cNvPr>
          <p:cNvSpPr txBox="1"/>
          <p:nvPr/>
        </p:nvSpPr>
        <p:spPr>
          <a:xfrm>
            <a:off x="1871166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cxnSp>
        <p:nvCxnSpPr>
          <p:cNvPr id="137" name="Gerade Verbindung mit Pfeil 136">
            <a:extLst>
              <a:ext uri="{FF2B5EF4-FFF2-40B4-BE49-F238E27FC236}">
                <a16:creationId xmlns:a16="http://schemas.microsoft.com/office/drawing/2014/main" id="{7FEC96E7-6D77-4263-A554-600FCD988EF3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2061666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CE49F832-B760-44AC-B3FC-330A8D8007C7}"/>
              </a:ext>
            </a:extLst>
          </p:cNvPr>
          <p:cNvSpPr txBox="1"/>
          <p:nvPr/>
        </p:nvSpPr>
        <p:spPr>
          <a:xfrm>
            <a:off x="2373506" y="645663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CC55DBB-14D3-4DA9-A27B-A5582C8624CB}"/>
              </a:ext>
            </a:extLst>
          </p:cNvPr>
          <p:cNvCxnSpPr>
            <a:cxnSpLocks/>
            <a:stCxn id="138" idx="0"/>
          </p:cNvCxnSpPr>
          <p:nvPr/>
        </p:nvCxnSpPr>
        <p:spPr>
          <a:xfrm flipV="1">
            <a:off x="2564006" y="624282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131166B0-5D60-4608-BD78-777CAABFB79D}"/>
              </a:ext>
            </a:extLst>
          </p:cNvPr>
          <p:cNvSpPr txBox="1"/>
          <p:nvPr/>
        </p:nvSpPr>
        <p:spPr>
          <a:xfrm>
            <a:off x="2875846" y="6389010"/>
            <a:ext cx="6579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A17F92F5-1230-4954-B5E6-1ADFE9A438A6}"/>
              </a:ext>
            </a:extLst>
          </p:cNvPr>
          <p:cNvSpPr txBox="1"/>
          <p:nvPr/>
        </p:nvSpPr>
        <p:spPr>
          <a:xfrm>
            <a:off x="9576953" y="645056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x</a:t>
            </a:r>
            <a:r>
              <a:rPr lang="de-DE" sz="1400" baseline="-25000" dirty="0"/>
              <a:t>n</a:t>
            </a:r>
            <a:endParaRPr lang="en-US" sz="1400" baseline="-25000" dirty="0"/>
          </a:p>
        </p:txBody>
      </p: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900F0802-3B96-4815-844E-67B3474AAE73}"/>
              </a:ext>
            </a:extLst>
          </p:cNvPr>
          <p:cNvCxnSpPr>
            <a:cxnSpLocks/>
            <a:stCxn id="141" idx="0"/>
          </p:cNvCxnSpPr>
          <p:nvPr/>
        </p:nvCxnSpPr>
        <p:spPr>
          <a:xfrm flipV="1">
            <a:off x="9767453" y="6236757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7CC487-7FD3-496E-AC7B-0AB0C1E3FB9D}"/>
              </a:ext>
            </a:extLst>
          </p:cNvPr>
          <p:cNvCxnSpPr>
            <a:cxnSpLocks/>
            <a:endCxn id="146" idx="2"/>
          </p:cNvCxnSpPr>
          <p:nvPr/>
        </p:nvCxnSpPr>
        <p:spPr>
          <a:xfrm flipV="1">
            <a:off x="2524204" y="3198627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 Verbindung mit Pfeil 143">
            <a:extLst>
              <a:ext uri="{FF2B5EF4-FFF2-40B4-BE49-F238E27FC236}">
                <a16:creationId xmlns:a16="http://schemas.microsoft.com/office/drawing/2014/main" id="{5F72B2A9-D120-4067-A266-15FA18791B4B}"/>
              </a:ext>
            </a:extLst>
          </p:cNvPr>
          <p:cNvCxnSpPr>
            <a:cxnSpLocks/>
            <a:endCxn id="147" idx="2"/>
          </p:cNvCxnSpPr>
          <p:nvPr/>
        </p:nvCxnSpPr>
        <p:spPr>
          <a:xfrm flipV="1">
            <a:off x="3012294" y="3185617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42099EE3-A5FD-4A18-8CC8-A4CA0EA6DE45}"/>
              </a:ext>
            </a:extLst>
          </p:cNvPr>
          <p:cNvCxnSpPr>
            <a:cxnSpLocks/>
          </p:cNvCxnSpPr>
          <p:nvPr/>
        </p:nvCxnSpPr>
        <p:spPr>
          <a:xfrm flipV="1">
            <a:off x="3528896" y="3198628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FCC222F9-CB64-4652-B5DB-EDA97055F4CC}"/>
              </a:ext>
            </a:extLst>
          </p:cNvPr>
          <p:cNvSpPr txBox="1"/>
          <p:nvPr/>
        </p:nvSpPr>
        <p:spPr>
          <a:xfrm>
            <a:off x="2333704" y="289085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3B6C77CC-151A-44E1-B0F7-2B985BD41EBE}"/>
              </a:ext>
            </a:extLst>
          </p:cNvPr>
          <p:cNvSpPr txBox="1"/>
          <p:nvPr/>
        </p:nvSpPr>
        <p:spPr>
          <a:xfrm>
            <a:off x="2821794" y="287784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BDC081EF-6486-4B9E-8652-EA4F3FA83DE4}"/>
              </a:ext>
            </a:extLst>
          </p:cNvPr>
          <p:cNvSpPr txBox="1"/>
          <p:nvPr/>
        </p:nvSpPr>
        <p:spPr>
          <a:xfrm>
            <a:off x="3338396" y="2886888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B996F885-95CC-4FD5-994F-4157F958EB0E}"/>
              </a:ext>
            </a:extLst>
          </p:cNvPr>
          <p:cNvSpPr txBox="1"/>
          <p:nvPr/>
        </p:nvSpPr>
        <p:spPr>
          <a:xfrm>
            <a:off x="8479991" y="288496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m</a:t>
            </a:r>
            <a:endParaRPr lang="en-US" sz="1400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6FDCBA5E-9A21-45C2-8F00-FC94C91C4DE5}"/>
              </a:ext>
            </a:extLst>
          </p:cNvPr>
          <p:cNvSpPr txBox="1"/>
          <p:nvPr/>
        </p:nvSpPr>
        <p:spPr>
          <a:xfrm>
            <a:off x="3638070" y="2884984"/>
            <a:ext cx="4619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403A55D6-DB59-444B-B037-14427F13A241}"/>
              </a:ext>
            </a:extLst>
          </p:cNvPr>
          <p:cNvCxnSpPr>
            <a:cxnSpLocks/>
          </p:cNvCxnSpPr>
          <p:nvPr/>
        </p:nvCxnSpPr>
        <p:spPr>
          <a:xfrm flipV="1">
            <a:off x="8673539" y="324198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feld 155">
            <a:extLst>
              <a:ext uri="{FF2B5EF4-FFF2-40B4-BE49-F238E27FC236}">
                <a16:creationId xmlns:a16="http://schemas.microsoft.com/office/drawing/2014/main" id="{A93C3F2F-9941-4AC3-A8A4-E5193883025F}"/>
              </a:ext>
            </a:extLst>
          </p:cNvPr>
          <p:cNvSpPr txBox="1"/>
          <p:nvPr/>
        </p:nvSpPr>
        <p:spPr>
          <a:xfrm>
            <a:off x="792319" y="1549271"/>
            <a:ext cx="971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RNN with attention</a:t>
            </a:r>
            <a:r>
              <a:rPr lang="de-DE" sz="2400" dirty="0"/>
              <a:t>: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Attention layer “augments” hidden states of the decoder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Decoder “reads” values from the encoder (based on its state)</a:t>
            </a:r>
          </a:p>
        </p:txBody>
      </p:sp>
      <p:sp>
        <p:nvSpPr>
          <p:cNvPr id="122" name="Freihandform: Form 121">
            <a:extLst>
              <a:ext uri="{FF2B5EF4-FFF2-40B4-BE49-F238E27FC236}">
                <a16:creationId xmlns:a16="http://schemas.microsoft.com/office/drawing/2014/main" id="{18B3D686-8E58-43DE-9DB1-BFE621C7B543}"/>
              </a:ext>
            </a:extLst>
          </p:cNvPr>
          <p:cNvSpPr/>
          <p:nvPr/>
        </p:nvSpPr>
        <p:spPr>
          <a:xfrm>
            <a:off x="1106665" y="5155357"/>
            <a:ext cx="9133315" cy="40442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endParaRPr lang="en-US" sz="1935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E8BC8444-269D-461F-B21D-870CE7B7BAA3}"/>
              </a:ext>
            </a:extLst>
          </p:cNvPr>
          <p:cNvSpPr txBox="1"/>
          <p:nvPr/>
        </p:nvSpPr>
        <p:spPr>
          <a:xfrm>
            <a:off x="10256388" y="5375117"/>
            <a:ext cx="891735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Memory</a:t>
            </a:r>
          </a:p>
        </p:txBody>
      </p: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B3ADB93F-421D-4F97-A9E6-544A4C796FD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1523752" y="5504094"/>
            <a:ext cx="0" cy="20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A0CB4C3-D0CD-4F41-BBF8-374030330808}"/>
              </a:ext>
            </a:extLst>
          </p:cNvPr>
          <p:cNvCxnSpPr>
            <a:cxnSpLocks/>
            <a:endCxn id="183" idx="2"/>
          </p:cNvCxnSpPr>
          <p:nvPr/>
        </p:nvCxnSpPr>
        <p:spPr>
          <a:xfrm flipV="1">
            <a:off x="2011842" y="5491084"/>
            <a:ext cx="0" cy="22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D7ED02BA-8CE6-4134-B8D8-56D426974A81}"/>
              </a:ext>
            </a:extLst>
          </p:cNvPr>
          <p:cNvCxnSpPr>
            <a:cxnSpLocks/>
          </p:cNvCxnSpPr>
          <p:nvPr/>
        </p:nvCxnSpPr>
        <p:spPr>
          <a:xfrm flipV="1">
            <a:off x="2528444" y="5504095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C96C748E-BFC8-474E-97C8-B392179FB90E}"/>
              </a:ext>
            </a:extLst>
          </p:cNvPr>
          <p:cNvSpPr txBox="1"/>
          <p:nvPr/>
        </p:nvSpPr>
        <p:spPr>
          <a:xfrm>
            <a:off x="1333252" y="519631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8B443245-74B4-4D93-8311-EA886C6B797C}"/>
              </a:ext>
            </a:extLst>
          </p:cNvPr>
          <p:cNvSpPr txBox="1"/>
          <p:nvPr/>
        </p:nvSpPr>
        <p:spPr>
          <a:xfrm>
            <a:off x="1821342" y="518330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84" name="Textfeld 183">
            <a:extLst>
              <a:ext uri="{FF2B5EF4-FFF2-40B4-BE49-F238E27FC236}">
                <a16:creationId xmlns:a16="http://schemas.microsoft.com/office/drawing/2014/main" id="{C4932D0E-B5CA-4AFF-A208-2C72AB4B6F68}"/>
              </a:ext>
            </a:extLst>
          </p:cNvPr>
          <p:cNvSpPr txBox="1"/>
          <p:nvPr/>
        </p:nvSpPr>
        <p:spPr>
          <a:xfrm>
            <a:off x="2337944" y="5192355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5F8E7F50-13DA-49AE-9AF6-C9A9453364C3}"/>
              </a:ext>
            </a:extLst>
          </p:cNvPr>
          <p:cNvSpPr txBox="1"/>
          <p:nvPr/>
        </p:nvSpPr>
        <p:spPr>
          <a:xfrm>
            <a:off x="9538343" y="5190427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h</a:t>
            </a:r>
            <a:r>
              <a:rPr lang="de-DE" sz="1400" baseline="-25000" dirty="0"/>
              <a:t>n</a:t>
            </a:r>
            <a:endParaRPr lang="en-US" sz="1400" baseline="-25000" dirty="0"/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853F5B0A-0849-441B-ACD2-5E0C463FF766}"/>
              </a:ext>
            </a:extLst>
          </p:cNvPr>
          <p:cNvSpPr txBox="1"/>
          <p:nvPr/>
        </p:nvSpPr>
        <p:spPr>
          <a:xfrm>
            <a:off x="2637617" y="5190451"/>
            <a:ext cx="6579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9ED9C19F-1AFA-430A-83DC-87A4B269E7B4}"/>
              </a:ext>
            </a:extLst>
          </p:cNvPr>
          <p:cNvCxnSpPr>
            <a:cxnSpLocks/>
          </p:cNvCxnSpPr>
          <p:nvPr/>
        </p:nvCxnSpPr>
        <p:spPr>
          <a:xfrm flipV="1">
            <a:off x="9731891" y="5547451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9522852D-DEEB-4CFE-BC49-FD45238C0E1D}"/>
              </a:ext>
            </a:extLst>
          </p:cNvPr>
          <p:cNvCxnSpPr>
            <a:cxnSpLocks/>
            <a:stCxn id="122" idx="0"/>
            <a:endCxn id="89" idx="2"/>
          </p:cNvCxnSpPr>
          <p:nvPr/>
        </p:nvCxnSpPr>
        <p:spPr>
          <a:xfrm rot="16200000" flipV="1">
            <a:off x="3464714" y="2946747"/>
            <a:ext cx="1243729" cy="31734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00614E8C-23B9-4C2E-8549-8AC03AEB6200}"/>
              </a:ext>
            </a:extLst>
          </p:cNvPr>
          <p:cNvCxnSpPr>
            <a:cxnSpLocks/>
            <a:stCxn id="122" idx="0"/>
            <a:endCxn id="90" idx="2"/>
          </p:cNvCxnSpPr>
          <p:nvPr/>
        </p:nvCxnSpPr>
        <p:spPr>
          <a:xfrm rot="16200000" flipV="1">
            <a:off x="3721980" y="3204013"/>
            <a:ext cx="1243729" cy="265895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Verbinder: gekrümmt 28">
            <a:extLst>
              <a:ext uri="{FF2B5EF4-FFF2-40B4-BE49-F238E27FC236}">
                <a16:creationId xmlns:a16="http://schemas.microsoft.com/office/drawing/2014/main" id="{F77E1D6B-FD17-4244-9C97-11F364DE2502}"/>
              </a:ext>
            </a:extLst>
          </p:cNvPr>
          <p:cNvCxnSpPr>
            <a:cxnSpLocks/>
            <a:stCxn id="122" idx="0"/>
            <a:endCxn id="91" idx="2"/>
          </p:cNvCxnSpPr>
          <p:nvPr/>
        </p:nvCxnSpPr>
        <p:spPr>
          <a:xfrm rot="16200000" flipV="1">
            <a:off x="3979246" y="3461279"/>
            <a:ext cx="1243729" cy="21444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>
            <a:extLst>
              <a:ext uri="{FF2B5EF4-FFF2-40B4-BE49-F238E27FC236}">
                <a16:creationId xmlns:a16="http://schemas.microsoft.com/office/drawing/2014/main" id="{6C8BCCE0-3233-40B3-89F9-F0A798FC3E2D}"/>
              </a:ext>
            </a:extLst>
          </p:cNvPr>
          <p:cNvCxnSpPr>
            <a:cxnSpLocks/>
            <a:stCxn id="122" idx="0"/>
            <a:endCxn id="94" idx="2"/>
          </p:cNvCxnSpPr>
          <p:nvPr/>
        </p:nvCxnSpPr>
        <p:spPr>
          <a:xfrm rot="16200000" flipV="1">
            <a:off x="4236512" y="3718545"/>
            <a:ext cx="1243729" cy="16298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Verbinder: gekrümmt 39">
            <a:extLst>
              <a:ext uri="{FF2B5EF4-FFF2-40B4-BE49-F238E27FC236}">
                <a16:creationId xmlns:a16="http://schemas.microsoft.com/office/drawing/2014/main" id="{2C2DBA52-73E9-4999-AAC6-D352BB514EBC}"/>
              </a:ext>
            </a:extLst>
          </p:cNvPr>
          <p:cNvCxnSpPr>
            <a:cxnSpLocks/>
            <a:stCxn id="122" idx="0"/>
            <a:endCxn id="95" idx="2"/>
          </p:cNvCxnSpPr>
          <p:nvPr/>
        </p:nvCxnSpPr>
        <p:spPr>
          <a:xfrm rot="16200000" flipV="1">
            <a:off x="4493778" y="3975811"/>
            <a:ext cx="1243729" cy="11153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krümmt 41">
            <a:extLst>
              <a:ext uri="{FF2B5EF4-FFF2-40B4-BE49-F238E27FC236}">
                <a16:creationId xmlns:a16="http://schemas.microsoft.com/office/drawing/2014/main" id="{3CA14E81-E97F-4830-A913-8121896E0158}"/>
              </a:ext>
            </a:extLst>
          </p:cNvPr>
          <p:cNvCxnSpPr>
            <a:cxnSpLocks/>
            <a:stCxn id="122" idx="0"/>
            <a:endCxn id="96" idx="2"/>
          </p:cNvCxnSpPr>
          <p:nvPr/>
        </p:nvCxnSpPr>
        <p:spPr>
          <a:xfrm rot="16200000" flipV="1">
            <a:off x="4751044" y="4233077"/>
            <a:ext cx="1243729" cy="6008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krümmt 43">
            <a:extLst>
              <a:ext uri="{FF2B5EF4-FFF2-40B4-BE49-F238E27FC236}">
                <a16:creationId xmlns:a16="http://schemas.microsoft.com/office/drawing/2014/main" id="{23319E95-B028-433B-9110-AE298F2DC614}"/>
              </a:ext>
            </a:extLst>
          </p:cNvPr>
          <p:cNvCxnSpPr>
            <a:cxnSpLocks/>
            <a:stCxn id="122" idx="0"/>
            <a:endCxn id="99" idx="2"/>
          </p:cNvCxnSpPr>
          <p:nvPr/>
        </p:nvCxnSpPr>
        <p:spPr>
          <a:xfrm rot="16200000" flipV="1">
            <a:off x="5008310" y="4490343"/>
            <a:ext cx="1243729" cy="862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krümmt 45">
            <a:extLst>
              <a:ext uri="{FF2B5EF4-FFF2-40B4-BE49-F238E27FC236}">
                <a16:creationId xmlns:a16="http://schemas.microsoft.com/office/drawing/2014/main" id="{82644B68-EF69-4FD8-8753-27929348780E}"/>
              </a:ext>
            </a:extLst>
          </p:cNvPr>
          <p:cNvCxnSpPr>
            <a:cxnSpLocks/>
            <a:stCxn id="122" idx="0"/>
            <a:endCxn id="100" idx="2"/>
          </p:cNvCxnSpPr>
          <p:nvPr/>
        </p:nvCxnSpPr>
        <p:spPr>
          <a:xfrm rot="5400000" flipH="1" flipV="1">
            <a:off x="5265575" y="4319377"/>
            <a:ext cx="1243729" cy="4282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krümmt 47">
            <a:extLst>
              <a:ext uri="{FF2B5EF4-FFF2-40B4-BE49-F238E27FC236}">
                <a16:creationId xmlns:a16="http://schemas.microsoft.com/office/drawing/2014/main" id="{D323520C-FDE0-4ED8-98F2-F2488F4254F4}"/>
              </a:ext>
            </a:extLst>
          </p:cNvPr>
          <p:cNvCxnSpPr>
            <a:cxnSpLocks/>
            <a:stCxn id="122" idx="0"/>
            <a:endCxn id="101" idx="2"/>
          </p:cNvCxnSpPr>
          <p:nvPr/>
        </p:nvCxnSpPr>
        <p:spPr>
          <a:xfrm rot="5400000" flipH="1" flipV="1">
            <a:off x="5522841" y="4062111"/>
            <a:ext cx="1243729" cy="9427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er: gekrümmt 49">
            <a:extLst>
              <a:ext uri="{FF2B5EF4-FFF2-40B4-BE49-F238E27FC236}">
                <a16:creationId xmlns:a16="http://schemas.microsoft.com/office/drawing/2014/main" id="{B536562E-A9E8-4AE7-A727-79E39C4457D0}"/>
              </a:ext>
            </a:extLst>
          </p:cNvPr>
          <p:cNvCxnSpPr>
            <a:cxnSpLocks/>
            <a:stCxn id="122" idx="0"/>
            <a:endCxn id="104" idx="2"/>
          </p:cNvCxnSpPr>
          <p:nvPr/>
        </p:nvCxnSpPr>
        <p:spPr>
          <a:xfrm rot="5400000" flipH="1" flipV="1">
            <a:off x="5777059" y="3801797"/>
            <a:ext cx="1249825" cy="14572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er: gekrümmt 51">
            <a:extLst>
              <a:ext uri="{FF2B5EF4-FFF2-40B4-BE49-F238E27FC236}">
                <a16:creationId xmlns:a16="http://schemas.microsoft.com/office/drawing/2014/main" id="{4791BB71-097A-48D2-97B5-DA9A1BA82616}"/>
              </a:ext>
            </a:extLst>
          </p:cNvPr>
          <p:cNvCxnSpPr>
            <a:cxnSpLocks/>
            <a:stCxn id="122" idx="0"/>
            <a:endCxn id="105" idx="2"/>
          </p:cNvCxnSpPr>
          <p:nvPr/>
        </p:nvCxnSpPr>
        <p:spPr>
          <a:xfrm rot="5400000" flipH="1" flipV="1">
            <a:off x="6034325" y="3544531"/>
            <a:ext cx="1249825" cy="197182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krümmt 53">
            <a:extLst>
              <a:ext uri="{FF2B5EF4-FFF2-40B4-BE49-F238E27FC236}">
                <a16:creationId xmlns:a16="http://schemas.microsoft.com/office/drawing/2014/main" id="{3041568D-CB6A-4A31-A20C-6BF071E36DD8}"/>
              </a:ext>
            </a:extLst>
          </p:cNvPr>
          <p:cNvCxnSpPr>
            <a:cxnSpLocks/>
            <a:stCxn id="122" idx="0"/>
            <a:endCxn id="106" idx="2"/>
          </p:cNvCxnSpPr>
          <p:nvPr/>
        </p:nvCxnSpPr>
        <p:spPr>
          <a:xfrm rot="5400000" flipH="1" flipV="1">
            <a:off x="6291591" y="3287265"/>
            <a:ext cx="1249825" cy="248636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Verbinder: gekrümmt 55">
            <a:extLst>
              <a:ext uri="{FF2B5EF4-FFF2-40B4-BE49-F238E27FC236}">
                <a16:creationId xmlns:a16="http://schemas.microsoft.com/office/drawing/2014/main" id="{E2957C5A-4FE0-416A-848A-8D8EDD06F432}"/>
              </a:ext>
            </a:extLst>
          </p:cNvPr>
          <p:cNvCxnSpPr>
            <a:cxnSpLocks/>
            <a:stCxn id="122" idx="0"/>
            <a:endCxn id="109" idx="2"/>
          </p:cNvCxnSpPr>
          <p:nvPr/>
        </p:nvCxnSpPr>
        <p:spPr>
          <a:xfrm rot="5400000" flipH="1" flipV="1">
            <a:off x="6548857" y="3029999"/>
            <a:ext cx="1249825" cy="30008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C72CD995-FBAA-46E2-B17D-CE3779CC5670}"/>
              </a:ext>
            </a:extLst>
          </p:cNvPr>
          <p:cNvSpPr txBox="1"/>
          <p:nvPr/>
        </p:nvSpPr>
        <p:spPr>
          <a:xfrm>
            <a:off x="6112915" y="4819913"/>
            <a:ext cx="3867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Attention mechanism: read from relevant positions</a:t>
            </a:r>
          </a:p>
        </p:txBody>
      </p: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267F8D17-CE03-4865-9246-FA2671926B6C}"/>
              </a:ext>
            </a:extLst>
          </p:cNvPr>
          <p:cNvCxnSpPr>
            <a:cxnSpLocks/>
          </p:cNvCxnSpPr>
          <p:nvPr/>
        </p:nvCxnSpPr>
        <p:spPr>
          <a:xfrm flipV="1">
            <a:off x="3037191" y="4232623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436D231C-8FBA-4892-99C7-A2853886E67F}"/>
              </a:ext>
            </a:extLst>
          </p:cNvPr>
          <p:cNvCxnSpPr>
            <a:cxnSpLocks/>
          </p:cNvCxnSpPr>
          <p:nvPr/>
        </p:nvCxnSpPr>
        <p:spPr>
          <a:xfrm flipV="1">
            <a:off x="3525281" y="4219613"/>
            <a:ext cx="0" cy="22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72B5F67D-B3D0-4ADC-8CB8-B2E47003D55E}"/>
              </a:ext>
            </a:extLst>
          </p:cNvPr>
          <p:cNvCxnSpPr>
            <a:cxnSpLocks/>
          </p:cNvCxnSpPr>
          <p:nvPr/>
        </p:nvCxnSpPr>
        <p:spPr>
          <a:xfrm flipV="1">
            <a:off x="4041883" y="4232624"/>
            <a:ext cx="0" cy="2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E89DE51C-C938-4AE1-8E9D-B0E48C0128EA}"/>
              </a:ext>
            </a:extLst>
          </p:cNvPr>
          <p:cNvSpPr txBox="1"/>
          <p:nvPr/>
        </p:nvSpPr>
        <p:spPr>
          <a:xfrm>
            <a:off x="2846691" y="444872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1</a:t>
            </a:r>
            <a:endParaRPr lang="en-US" sz="1400" baseline="-25000" dirty="0"/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FEFE526-7462-4861-BB34-F71E5561E050}"/>
              </a:ext>
            </a:extLst>
          </p:cNvPr>
          <p:cNvSpPr txBox="1"/>
          <p:nvPr/>
        </p:nvSpPr>
        <p:spPr>
          <a:xfrm>
            <a:off x="3334781" y="4435711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2</a:t>
            </a:r>
            <a:endParaRPr lang="en-US" sz="1400" baseline="-25000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C736E481-785E-4438-B8EC-975BC88C3DB8}"/>
              </a:ext>
            </a:extLst>
          </p:cNvPr>
          <p:cNvSpPr txBox="1"/>
          <p:nvPr/>
        </p:nvSpPr>
        <p:spPr>
          <a:xfrm>
            <a:off x="3851383" y="4444759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y</a:t>
            </a:r>
            <a:r>
              <a:rPr lang="de-DE" sz="1400" baseline="-25000" dirty="0"/>
              <a:t>3</a:t>
            </a:r>
            <a:endParaRPr lang="en-US" sz="1400" baseline="-25000" dirty="0"/>
          </a:p>
        </p:txBody>
      </p: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3A537F6-A12B-450B-BEF5-D9FBC49254D9}"/>
              </a:ext>
            </a:extLst>
          </p:cNvPr>
          <p:cNvCxnSpPr>
            <a:cxnSpLocks/>
          </p:cNvCxnSpPr>
          <p:nvPr/>
        </p:nvCxnSpPr>
        <p:spPr>
          <a:xfrm flipV="1">
            <a:off x="2507397" y="4255994"/>
            <a:ext cx="0" cy="20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feld 152">
            <a:extLst>
              <a:ext uri="{FF2B5EF4-FFF2-40B4-BE49-F238E27FC236}">
                <a16:creationId xmlns:a16="http://schemas.microsoft.com/office/drawing/2014/main" id="{7AB02198-199B-4200-A804-8A4EFF1304D1}"/>
              </a:ext>
            </a:extLst>
          </p:cNvPr>
          <p:cNvSpPr txBox="1"/>
          <p:nvPr/>
        </p:nvSpPr>
        <p:spPr>
          <a:xfrm>
            <a:off x="2305716" y="4472092"/>
            <a:ext cx="43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&lt;s&gt;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74596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952A5-8DC8-4EA6-A49D-81D15CCF38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id="{CC37B660-9770-4526-9DED-A02F050BA92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37859" y="1548233"/>
            <a:ext cx="9215387" cy="4688239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EB44DA-BDA4-45EC-87F5-4A989D99CA0A}"/>
              </a:ext>
            </a:extLst>
          </p:cNvPr>
          <p:cNvSpPr txBox="1"/>
          <p:nvPr/>
        </p:nvSpPr>
        <p:spPr>
          <a:xfrm>
            <a:off x="1327272" y="6414112"/>
            <a:ext cx="4478102" cy="252640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968" dirty="0">
                <a:latin typeface="Liberation Sans" pitchFamily="18"/>
                <a:ea typeface="Noto Sans CJK SC" pitchFamily="2"/>
                <a:cs typeface="Lohit Devanagari" pitchFamily="2"/>
              </a:rPr>
              <a:t>Source: </a:t>
            </a:r>
            <a:r>
              <a:rPr lang="en-US" sz="968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https://ai.googleblog.com/2016/09/a-neural-network-for-machine.html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7A89BB0-D256-46BB-8040-FB5A29FD1474}"/>
              </a:ext>
            </a:extLst>
          </p:cNvPr>
          <p:cNvGrpSpPr/>
          <p:nvPr/>
        </p:nvGrpSpPr>
        <p:grpSpPr>
          <a:xfrm>
            <a:off x="6856678" y="3538820"/>
            <a:ext cx="2654116" cy="110589"/>
            <a:chOff x="5669279" y="2926079"/>
            <a:chExt cx="2194561" cy="91441"/>
          </a:xfrm>
        </p:grpSpPr>
        <p:sp>
          <p:nvSpPr>
            <p:cNvPr id="3" name="Gerader Verbinder 2">
              <a:extLst>
                <a:ext uri="{FF2B5EF4-FFF2-40B4-BE49-F238E27FC236}">
                  <a16:creationId xmlns:a16="http://schemas.microsoft.com/office/drawing/2014/main" id="{C2B51E04-6E6A-443F-B0C8-5FE46A35550E}"/>
                </a:ext>
              </a:extLst>
            </p:cNvPr>
            <p:cNvSpPr/>
            <p:nvPr/>
          </p:nvSpPr>
          <p:spPr>
            <a:xfrm flipV="1">
              <a:off x="5669279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" name="Gerader Verbinder 3">
              <a:extLst>
                <a:ext uri="{FF2B5EF4-FFF2-40B4-BE49-F238E27FC236}">
                  <a16:creationId xmlns:a16="http://schemas.microsoft.com/office/drawing/2014/main" id="{7FA2039E-A00F-4817-9657-2DA23C12336B}"/>
                </a:ext>
              </a:extLst>
            </p:cNvPr>
            <p:cNvSpPr/>
            <p:nvPr/>
          </p:nvSpPr>
          <p:spPr>
            <a:xfrm flipV="1">
              <a:off x="6217919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Gerader Verbinder 4">
              <a:extLst>
                <a:ext uri="{FF2B5EF4-FFF2-40B4-BE49-F238E27FC236}">
                  <a16:creationId xmlns:a16="http://schemas.microsoft.com/office/drawing/2014/main" id="{DB894E09-024B-44CE-B832-4D7A22076BFB}"/>
                </a:ext>
              </a:extLst>
            </p:cNvPr>
            <p:cNvSpPr/>
            <p:nvPr/>
          </p:nvSpPr>
          <p:spPr>
            <a:xfrm flipV="1">
              <a:off x="676656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" name="Gerader Verbinder 5">
              <a:extLst>
                <a:ext uri="{FF2B5EF4-FFF2-40B4-BE49-F238E27FC236}">
                  <a16:creationId xmlns:a16="http://schemas.microsoft.com/office/drawing/2014/main" id="{A34812AB-4874-407D-964C-BCEEA70EC7A2}"/>
                </a:ext>
              </a:extLst>
            </p:cNvPr>
            <p:cNvSpPr/>
            <p:nvPr/>
          </p:nvSpPr>
          <p:spPr>
            <a:xfrm flipV="1">
              <a:off x="731520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Gerader Verbinder 6">
              <a:extLst>
                <a:ext uri="{FF2B5EF4-FFF2-40B4-BE49-F238E27FC236}">
                  <a16:creationId xmlns:a16="http://schemas.microsoft.com/office/drawing/2014/main" id="{1DF90EC9-5E3C-48CD-950B-31BAB744DB2F}"/>
                </a:ext>
              </a:extLst>
            </p:cNvPr>
            <p:cNvSpPr/>
            <p:nvPr/>
          </p:nvSpPr>
          <p:spPr>
            <a:xfrm flipV="1">
              <a:off x="7863840" y="2926079"/>
              <a:ext cx="0" cy="914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DB417D-C493-4D9F-A22E-E3A55AE3E8F7}"/>
              </a:ext>
            </a:extLst>
          </p:cNvPr>
          <p:cNvGrpSpPr/>
          <p:nvPr/>
        </p:nvGrpSpPr>
        <p:grpSpPr>
          <a:xfrm>
            <a:off x="2831966" y="4202349"/>
            <a:ext cx="1327058" cy="110588"/>
            <a:chOff x="2341440" y="3474720"/>
            <a:chExt cx="1097280" cy="91440"/>
          </a:xfrm>
        </p:grpSpPr>
        <p:sp>
          <p:nvSpPr>
            <p:cNvPr id="9" name="Gerader Verbinder 8">
              <a:extLst>
                <a:ext uri="{FF2B5EF4-FFF2-40B4-BE49-F238E27FC236}">
                  <a16:creationId xmlns:a16="http://schemas.microsoft.com/office/drawing/2014/main" id="{5BD4050F-B172-425A-8ECE-90B4FB028782}"/>
                </a:ext>
              </a:extLst>
            </p:cNvPr>
            <p:cNvSpPr/>
            <p:nvPr/>
          </p:nvSpPr>
          <p:spPr>
            <a:xfrm flipV="1">
              <a:off x="2341440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Gerader Verbinder 9">
              <a:extLst>
                <a:ext uri="{FF2B5EF4-FFF2-40B4-BE49-F238E27FC236}">
                  <a16:creationId xmlns:a16="http://schemas.microsoft.com/office/drawing/2014/main" id="{FF23592F-A23E-4303-9769-F53F5FED0CE5}"/>
                </a:ext>
              </a:extLst>
            </p:cNvPr>
            <p:cNvSpPr/>
            <p:nvPr/>
          </p:nvSpPr>
          <p:spPr>
            <a:xfrm flipV="1">
              <a:off x="2890079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Gerader Verbinder 10">
              <a:extLst>
                <a:ext uri="{FF2B5EF4-FFF2-40B4-BE49-F238E27FC236}">
                  <a16:creationId xmlns:a16="http://schemas.microsoft.com/office/drawing/2014/main" id="{93927EFD-5D71-4638-9E70-8D8980D3CA93}"/>
                </a:ext>
              </a:extLst>
            </p:cNvPr>
            <p:cNvSpPr/>
            <p:nvPr/>
          </p:nvSpPr>
          <p:spPr>
            <a:xfrm flipV="1">
              <a:off x="3438720" y="3474720"/>
              <a:ext cx="0" cy="914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2" name="Freihandform: Form 11">
            <a:extLst>
              <a:ext uri="{FF2B5EF4-FFF2-40B4-BE49-F238E27FC236}">
                <a16:creationId xmlns:a16="http://schemas.microsoft.com/office/drawing/2014/main" id="{06F876C3-3601-4F39-9B65-53520C8E86A7}"/>
              </a:ext>
            </a:extLst>
          </p:cNvPr>
          <p:cNvSpPr/>
          <p:nvPr/>
        </p:nvSpPr>
        <p:spPr>
          <a:xfrm>
            <a:off x="2211977" y="2764703"/>
            <a:ext cx="7851757" cy="243293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5FA726-FD87-4CFB-B4EA-6AA2E9F1332A}"/>
              </a:ext>
            </a:extLst>
          </p:cNvPr>
          <p:cNvSpPr/>
          <p:nvPr/>
        </p:nvSpPr>
        <p:spPr>
          <a:xfrm>
            <a:off x="2322564" y="5422302"/>
            <a:ext cx="2322350" cy="88470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BD267D9D-938B-481D-8F60-D3AB45EB8BB0}"/>
              </a:ext>
            </a:extLst>
          </p:cNvPr>
          <p:cNvSpPr/>
          <p:nvPr/>
        </p:nvSpPr>
        <p:spPr>
          <a:xfrm>
            <a:off x="6303737" y="5422301"/>
            <a:ext cx="3649408" cy="88122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6F88B93-871E-42A2-9A48-B72D8B09858F}"/>
              </a:ext>
            </a:extLst>
          </p:cNvPr>
          <p:cNvGrpSpPr/>
          <p:nvPr/>
        </p:nvGrpSpPr>
        <p:grpSpPr>
          <a:xfrm>
            <a:off x="3870798" y="5736778"/>
            <a:ext cx="552941" cy="110588"/>
            <a:chOff x="3200400" y="4666320"/>
            <a:chExt cx="457200" cy="91440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41F00BC1-219F-43DE-82B4-8F9768C54EF8}"/>
                </a:ext>
              </a:extLst>
            </p:cNvPr>
            <p:cNvSpPr/>
            <p:nvPr/>
          </p:nvSpPr>
          <p:spPr>
            <a:xfrm>
              <a:off x="32004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180F6D0C-4AE0-407F-A252-8D0F58D08DFD}"/>
                </a:ext>
              </a:extLst>
            </p:cNvPr>
            <p:cNvSpPr/>
            <p:nvPr/>
          </p:nvSpPr>
          <p:spPr>
            <a:xfrm>
              <a:off x="32918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979F4C28-8A49-427D-9EC1-D8899A7BAEB0}"/>
                </a:ext>
              </a:extLst>
            </p:cNvPr>
            <p:cNvSpPr/>
            <p:nvPr/>
          </p:nvSpPr>
          <p:spPr>
            <a:xfrm>
              <a:off x="33832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96280386-6410-4E89-8FF2-AB0171C2D67A}"/>
                </a:ext>
              </a:extLst>
            </p:cNvPr>
            <p:cNvSpPr/>
            <p:nvPr/>
          </p:nvSpPr>
          <p:spPr>
            <a:xfrm>
              <a:off x="34747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AE3152EC-3647-4059-B370-AD6EA12F0ED9}"/>
                </a:ext>
              </a:extLst>
            </p:cNvPr>
            <p:cNvSpPr/>
            <p:nvPr/>
          </p:nvSpPr>
          <p:spPr>
            <a:xfrm>
              <a:off x="35661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3BEB2F-09B2-4F37-A4CB-DB11E008477A}"/>
              </a:ext>
            </a:extLst>
          </p:cNvPr>
          <p:cNvGrpSpPr/>
          <p:nvPr/>
        </p:nvGrpSpPr>
        <p:grpSpPr>
          <a:xfrm>
            <a:off x="3207270" y="5736778"/>
            <a:ext cx="552941" cy="110588"/>
            <a:chOff x="2651760" y="4666320"/>
            <a:chExt cx="457200" cy="9144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1E47CC5-8E8C-4A4F-A066-7475CC5D8A70}"/>
                </a:ext>
              </a:extLst>
            </p:cNvPr>
            <p:cNvSpPr/>
            <p:nvPr/>
          </p:nvSpPr>
          <p:spPr>
            <a:xfrm>
              <a:off x="26517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10BD4499-1CDA-477A-A26F-84308BC2966F}"/>
                </a:ext>
              </a:extLst>
            </p:cNvPr>
            <p:cNvSpPr/>
            <p:nvPr/>
          </p:nvSpPr>
          <p:spPr>
            <a:xfrm>
              <a:off x="274319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1E3E0BFF-B551-4249-9B45-8D7B9307A67B}"/>
                </a:ext>
              </a:extLst>
            </p:cNvPr>
            <p:cNvSpPr/>
            <p:nvPr/>
          </p:nvSpPr>
          <p:spPr>
            <a:xfrm>
              <a:off x="283464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54124602-E2E1-47B8-9AC5-68F99694A9CA}"/>
                </a:ext>
              </a:extLst>
            </p:cNvPr>
            <p:cNvSpPr/>
            <p:nvPr/>
          </p:nvSpPr>
          <p:spPr>
            <a:xfrm>
              <a:off x="292607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C28A9E8F-42B5-4679-8847-482AA7CD63CC}"/>
                </a:ext>
              </a:extLst>
            </p:cNvPr>
            <p:cNvSpPr/>
            <p:nvPr/>
          </p:nvSpPr>
          <p:spPr>
            <a:xfrm>
              <a:off x="30175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B7D619A-DA30-433F-AA67-C518E38BEB2B}"/>
              </a:ext>
            </a:extLst>
          </p:cNvPr>
          <p:cNvGrpSpPr/>
          <p:nvPr/>
        </p:nvGrpSpPr>
        <p:grpSpPr>
          <a:xfrm>
            <a:off x="2543741" y="5736778"/>
            <a:ext cx="552941" cy="110588"/>
            <a:chOff x="2103120" y="4666320"/>
            <a:chExt cx="457200" cy="91440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87D5A11F-9197-491E-9B60-DA1554D2B79E}"/>
                </a:ext>
              </a:extLst>
            </p:cNvPr>
            <p:cNvSpPr/>
            <p:nvPr/>
          </p:nvSpPr>
          <p:spPr>
            <a:xfrm>
              <a:off x="21031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F18D0F65-84E3-49EC-B1A3-C5A679D2D18B}"/>
                </a:ext>
              </a:extLst>
            </p:cNvPr>
            <p:cNvSpPr/>
            <p:nvPr/>
          </p:nvSpPr>
          <p:spPr>
            <a:xfrm>
              <a:off x="21945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27FD63F-9BAF-43CD-A46A-3FA0000F2498}"/>
                </a:ext>
              </a:extLst>
            </p:cNvPr>
            <p:cNvSpPr/>
            <p:nvPr/>
          </p:nvSpPr>
          <p:spPr>
            <a:xfrm>
              <a:off x="22860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7BF5AF43-6338-4875-9385-BD77749706F4}"/>
                </a:ext>
              </a:extLst>
            </p:cNvPr>
            <p:cNvSpPr/>
            <p:nvPr/>
          </p:nvSpPr>
          <p:spPr>
            <a:xfrm>
              <a:off x="23774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C8816EC-9263-48FE-B8D4-D41F1AD89F0F}"/>
                </a:ext>
              </a:extLst>
            </p:cNvPr>
            <p:cNvSpPr/>
            <p:nvPr/>
          </p:nvSpPr>
          <p:spPr>
            <a:xfrm>
              <a:off x="24688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F84BF5F7-C363-4758-9AA7-8B3A4AAA5CA0}"/>
              </a:ext>
            </a:extLst>
          </p:cNvPr>
          <p:cNvSpPr txBox="1"/>
          <p:nvPr/>
        </p:nvSpPr>
        <p:spPr>
          <a:xfrm>
            <a:off x="2482707" y="5847367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B7E5041-5FF5-4989-A253-26C5629EF488}"/>
              </a:ext>
            </a:extLst>
          </p:cNvPr>
          <p:cNvSpPr txBox="1"/>
          <p:nvPr/>
        </p:nvSpPr>
        <p:spPr>
          <a:xfrm>
            <a:off x="3194517" y="5847367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B9DC6C9-E37A-4B8A-9E5F-F2809DB0D7C2}"/>
              </a:ext>
            </a:extLst>
          </p:cNvPr>
          <p:cNvSpPr txBox="1"/>
          <p:nvPr/>
        </p:nvSpPr>
        <p:spPr>
          <a:xfrm>
            <a:off x="3837335" y="5847367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4A8D5A3E-CE7B-44FF-8519-C93B865F4956}"/>
              </a:ext>
            </a:extLst>
          </p:cNvPr>
          <p:cNvSpPr txBox="1"/>
          <p:nvPr/>
        </p:nvSpPr>
        <p:spPr>
          <a:xfrm>
            <a:off x="6484525" y="5843882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CFFD72EE-CCF9-48BD-A54A-A9BDC6E21D5A}"/>
              </a:ext>
            </a:extLst>
          </p:cNvPr>
          <p:cNvSpPr txBox="1"/>
          <p:nvPr/>
        </p:nvSpPr>
        <p:spPr>
          <a:xfrm>
            <a:off x="7168830" y="5843882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17473FF-E247-49AC-B31A-BD4BF42E14F8}"/>
              </a:ext>
            </a:extLst>
          </p:cNvPr>
          <p:cNvSpPr txBox="1"/>
          <p:nvPr/>
        </p:nvSpPr>
        <p:spPr>
          <a:xfrm>
            <a:off x="7777087" y="5843882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3A296F9-0857-4574-B281-4009659AE129}"/>
              </a:ext>
            </a:extLst>
          </p:cNvPr>
          <p:cNvSpPr txBox="1"/>
          <p:nvPr/>
        </p:nvSpPr>
        <p:spPr>
          <a:xfrm>
            <a:off x="8551031" y="5843882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4C3F4373-EC8F-448B-9877-AE6CE7015418}"/>
              </a:ext>
            </a:extLst>
          </p:cNvPr>
          <p:cNvSpPr txBox="1"/>
          <p:nvPr/>
        </p:nvSpPr>
        <p:spPr>
          <a:xfrm>
            <a:off x="9207699" y="5843882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42783156-5172-4411-B4E4-6158404FAB60}"/>
              </a:ext>
            </a:extLst>
          </p:cNvPr>
          <p:cNvSpPr/>
          <p:nvPr/>
        </p:nvSpPr>
        <p:spPr>
          <a:xfrm>
            <a:off x="2322564" y="3538820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579835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3B2C0766-9877-44F6-AEA5-A043CC2C1C78}"/>
              </a:ext>
            </a:extLst>
          </p:cNvPr>
          <p:cNvSpPr/>
          <p:nvPr/>
        </p:nvSpPr>
        <p:spPr>
          <a:xfrm>
            <a:off x="6303737" y="2875291"/>
            <a:ext cx="3649408" cy="210117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820F71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ED211D80-69DF-4FFB-A7B5-EC995A836751}"/>
              </a:ext>
            </a:extLst>
          </p:cNvPr>
          <p:cNvGrpSpPr/>
          <p:nvPr/>
        </p:nvGrpSpPr>
        <p:grpSpPr>
          <a:xfrm>
            <a:off x="2831966" y="4869359"/>
            <a:ext cx="1327058" cy="663529"/>
            <a:chOff x="2341440" y="4026239"/>
            <a:chExt cx="1097280" cy="548640"/>
          </a:xfrm>
        </p:grpSpPr>
        <p:sp>
          <p:nvSpPr>
            <p:cNvPr id="46" name="Gerader Verbinder 45">
              <a:extLst>
                <a:ext uri="{FF2B5EF4-FFF2-40B4-BE49-F238E27FC236}">
                  <a16:creationId xmlns:a16="http://schemas.microsoft.com/office/drawing/2014/main" id="{11748C6E-885D-44B5-B010-D4DB12CCDCD9}"/>
                </a:ext>
              </a:extLst>
            </p:cNvPr>
            <p:cNvSpPr/>
            <p:nvPr/>
          </p:nvSpPr>
          <p:spPr>
            <a:xfrm flipV="1">
              <a:off x="234144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7" name="Gerader Verbinder 46">
              <a:extLst>
                <a:ext uri="{FF2B5EF4-FFF2-40B4-BE49-F238E27FC236}">
                  <a16:creationId xmlns:a16="http://schemas.microsoft.com/office/drawing/2014/main" id="{B5D5FC55-8899-45C5-BEAB-E505580BDB6F}"/>
                </a:ext>
              </a:extLst>
            </p:cNvPr>
            <p:cNvSpPr/>
            <p:nvPr/>
          </p:nvSpPr>
          <p:spPr>
            <a:xfrm flipV="1">
              <a:off x="2890079" y="4026239"/>
              <a:ext cx="0" cy="36576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8" name="Gerader Verbinder 47">
              <a:extLst>
                <a:ext uri="{FF2B5EF4-FFF2-40B4-BE49-F238E27FC236}">
                  <a16:creationId xmlns:a16="http://schemas.microsoft.com/office/drawing/2014/main" id="{0BC5B446-D4B1-4DE5-A7E5-05058305EF8D}"/>
                </a:ext>
              </a:extLst>
            </p:cNvPr>
            <p:cNvSpPr/>
            <p:nvPr/>
          </p:nvSpPr>
          <p:spPr>
            <a:xfrm flipV="1">
              <a:off x="343872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tailEnd type="arrow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4612BA4A-793F-45C8-8925-C9B7CEFA2E9D}"/>
              </a:ext>
            </a:extLst>
          </p:cNvPr>
          <p:cNvSpPr/>
          <p:nvPr/>
        </p:nvSpPr>
        <p:spPr>
          <a:xfrm>
            <a:off x="6303737" y="1536235"/>
            <a:ext cx="3649408" cy="8967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D0D01AD0-A6EF-436E-9B4A-6FB2EDDF1492}"/>
              </a:ext>
            </a:extLst>
          </p:cNvPr>
          <p:cNvSpPr/>
          <p:nvPr/>
        </p:nvSpPr>
        <p:spPr>
          <a:xfrm>
            <a:off x="8183736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13645DDC-6209-42FC-8FCB-282D6CFF802C}"/>
              </a:ext>
            </a:extLst>
          </p:cNvPr>
          <p:cNvSpPr/>
          <p:nvPr/>
        </p:nvSpPr>
        <p:spPr>
          <a:xfrm>
            <a:off x="8957853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18831F44-875A-4ECF-91AF-6DE8E5D56077}"/>
              </a:ext>
            </a:extLst>
          </p:cNvPr>
          <p:cNvSpPr/>
          <p:nvPr/>
        </p:nvSpPr>
        <p:spPr>
          <a:xfrm>
            <a:off x="7409619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2C8214A2-E139-4C4F-BE7F-33F995433DC9}"/>
              </a:ext>
            </a:extLst>
          </p:cNvPr>
          <p:cNvSpPr/>
          <p:nvPr/>
        </p:nvSpPr>
        <p:spPr>
          <a:xfrm>
            <a:off x="6635501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5" name="Freihandform: Form 74">
            <a:extLst>
              <a:ext uri="{FF2B5EF4-FFF2-40B4-BE49-F238E27FC236}">
                <a16:creationId xmlns:a16="http://schemas.microsoft.com/office/drawing/2014/main" id="{4B07A86E-9982-474E-8AEC-DA26708E61E4}"/>
              </a:ext>
            </a:extLst>
          </p:cNvPr>
          <p:cNvSpPr/>
          <p:nvPr/>
        </p:nvSpPr>
        <p:spPr>
          <a:xfrm>
            <a:off x="9179028" y="1686085"/>
            <a:ext cx="110588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A55A1"/>
          </a:solidFill>
          <a:ln w="0">
            <a:solidFill>
              <a:srgbClr val="680059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1" name="Freihandform: Form 80">
            <a:extLst>
              <a:ext uri="{FF2B5EF4-FFF2-40B4-BE49-F238E27FC236}">
                <a16:creationId xmlns:a16="http://schemas.microsoft.com/office/drawing/2014/main" id="{73580401-26D1-47FC-A375-5D6F92DD62CC}"/>
              </a:ext>
            </a:extLst>
          </p:cNvPr>
          <p:cNvSpPr/>
          <p:nvPr/>
        </p:nvSpPr>
        <p:spPr>
          <a:xfrm>
            <a:off x="6524913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2" name="Freihandform: Form 81">
            <a:extLst>
              <a:ext uri="{FF2B5EF4-FFF2-40B4-BE49-F238E27FC236}">
                <a16:creationId xmlns:a16="http://schemas.microsoft.com/office/drawing/2014/main" id="{B35E4286-DE8B-43C6-8DA8-C4E752A771D1}"/>
              </a:ext>
            </a:extLst>
          </p:cNvPr>
          <p:cNvSpPr/>
          <p:nvPr/>
        </p:nvSpPr>
        <p:spPr>
          <a:xfrm>
            <a:off x="7188442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3" name="Freihandform: Form 82">
            <a:extLst>
              <a:ext uri="{FF2B5EF4-FFF2-40B4-BE49-F238E27FC236}">
                <a16:creationId xmlns:a16="http://schemas.microsoft.com/office/drawing/2014/main" id="{6BB5AB67-7C03-479A-A19E-DA4ADAAABC3A}"/>
              </a:ext>
            </a:extLst>
          </p:cNvPr>
          <p:cNvSpPr/>
          <p:nvPr/>
        </p:nvSpPr>
        <p:spPr>
          <a:xfrm>
            <a:off x="7851971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4" name="Freihandform: Form 83">
            <a:extLst>
              <a:ext uri="{FF2B5EF4-FFF2-40B4-BE49-F238E27FC236}">
                <a16:creationId xmlns:a16="http://schemas.microsoft.com/office/drawing/2014/main" id="{5ED3C477-C369-41FB-99AA-86F347316ED7}"/>
              </a:ext>
            </a:extLst>
          </p:cNvPr>
          <p:cNvSpPr/>
          <p:nvPr/>
        </p:nvSpPr>
        <p:spPr>
          <a:xfrm>
            <a:off x="8515500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5" name="Freihandform: Form 84">
            <a:extLst>
              <a:ext uri="{FF2B5EF4-FFF2-40B4-BE49-F238E27FC236}">
                <a16:creationId xmlns:a16="http://schemas.microsoft.com/office/drawing/2014/main" id="{B9664BF9-4247-4618-8F2E-6F57784A59F1}"/>
              </a:ext>
            </a:extLst>
          </p:cNvPr>
          <p:cNvSpPr/>
          <p:nvPr/>
        </p:nvSpPr>
        <p:spPr>
          <a:xfrm>
            <a:off x="9179027" y="1686085"/>
            <a:ext cx="552941" cy="55294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8F187C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E4EEF0CB-C1AE-4FE1-B339-55DAD5CC2C80}"/>
              </a:ext>
            </a:extLst>
          </p:cNvPr>
          <p:cNvGrpSpPr/>
          <p:nvPr/>
        </p:nvGrpSpPr>
        <p:grpSpPr>
          <a:xfrm>
            <a:off x="6813139" y="2322350"/>
            <a:ext cx="2654116" cy="663530"/>
            <a:chOff x="5633279" y="1920239"/>
            <a:chExt cx="2194561" cy="548641"/>
          </a:xfrm>
        </p:grpSpPr>
        <p:sp>
          <p:nvSpPr>
            <p:cNvPr id="87" name="Gerader Verbinder 86">
              <a:extLst>
                <a:ext uri="{FF2B5EF4-FFF2-40B4-BE49-F238E27FC236}">
                  <a16:creationId xmlns:a16="http://schemas.microsoft.com/office/drawing/2014/main" id="{C6CE90DE-77CE-444F-8F29-5A96C0068935}"/>
                </a:ext>
              </a:extLst>
            </p:cNvPr>
            <p:cNvSpPr/>
            <p:nvPr/>
          </p:nvSpPr>
          <p:spPr>
            <a:xfrm flipV="1">
              <a:off x="5633279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8" name="Gerader Verbinder 87">
              <a:extLst>
                <a:ext uri="{FF2B5EF4-FFF2-40B4-BE49-F238E27FC236}">
                  <a16:creationId xmlns:a16="http://schemas.microsoft.com/office/drawing/2014/main" id="{C4C7A549-6A8E-42DE-A2BA-1BE044FB4AF1}"/>
                </a:ext>
              </a:extLst>
            </p:cNvPr>
            <p:cNvSpPr/>
            <p:nvPr/>
          </p:nvSpPr>
          <p:spPr>
            <a:xfrm flipV="1">
              <a:off x="618192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9" name="Gerader Verbinder 88">
              <a:extLst>
                <a:ext uri="{FF2B5EF4-FFF2-40B4-BE49-F238E27FC236}">
                  <a16:creationId xmlns:a16="http://schemas.microsoft.com/office/drawing/2014/main" id="{545AB623-A809-442E-9C29-0C162FB8EC6A}"/>
                </a:ext>
              </a:extLst>
            </p:cNvPr>
            <p:cNvSpPr/>
            <p:nvPr/>
          </p:nvSpPr>
          <p:spPr>
            <a:xfrm flipV="1">
              <a:off x="673056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0" name="Gerader Verbinder 89">
              <a:extLst>
                <a:ext uri="{FF2B5EF4-FFF2-40B4-BE49-F238E27FC236}">
                  <a16:creationId xmlns:a16="http://schemas.microsoft.com/office/drawing/2014/main" id="{C33D4099-D3C3-41F8-B7E4-4A5EB09089D5}"/>
                </a:ext>
              </a:extLst>
            </p:cNvPr>
            <p:cNvSpPr/>
            <p:nvPr/>
          </p:nvSpPr>
          <p:spPr>
            <a:xfrm flipV="1">
              <a:off x="727920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1" name="Gerader Verbinder 90">
              <a:extLst>
                <a:ext uri="{FF2B5EF4-FFF2-40B4-BE49-F238E27FC236}">
                  <a16:creationId xmlns:a16="http://schemas.microsoft.com/office/drawing/2014/main" id="{24EC37E0-5752-4C3C-9AD7-DCD7DA3E1302}"/>
                </a:ext>
              </a:extLst>
            </p:cNvPr>
            <p:cNvSpPr/>
            <p:nvPr/>
          </p:nvSpPr>
          <p:spPr>
            <a:xfrm flipV="1">
              <a:off x="7827840" y="1920239"/>
              <a:ext cx="0" cy="54864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92" name="Freihandform: Form 91">
            <a:extLst>
              <a:ext uri="{FF2B5EF4-FFF2-40B4-BE49-F238E27FC236}">
                <a16:creationId xmlns:a16="http://schemas.microsoft.com/office/drawing/2014/main" id="{BC9CE23B-A6E7-4648-86C0-E8CD14037C94}"/>
              </a:ext>
            </a:extLst>
          </p:cNvPr>
          <p:cNvSpPr/>
          <p:nvPr/>
        </p:nvSpPr>
        <p:spPr>
          <a:xfrm>
            <a:off x="2543741" y="4312937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Self-Attention</a:t>
            </a:r>
          </a:p>
        </p:txBody>
      </p:sp>
      <p:sp>
        <p:nvSpPr>
          <p:cNvPr id="93" name="Freihandform: Form 92">
            <a:extLst>
              <a:ext uri="{FF2B5EF4-FFF2-40B4-BE49-F238E27FC236}">
                <a16:creationId xmlns:a16="http://schemas.microsoft.com/office/drawing/2014/main" id="{4773DCB8-2E0D-420E-8509-E7A8EBEC60DB}"/>
              </a:ext>
            </a:extLst>
          </p:cNvPr>
          <p:cNvSpPr/>
          <p:nvPr/>
        </p:nvSpPr>
        <p:spPr>
          <a:xfrm>
            <a:off x="2543741" y="3649408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DC5E7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BF0D6100-732C-4DD0-83BC-CBF58F42FE2A}"/>
              </a:ext>
            </a:extLst>
          </p:cNvPr>
          <p:cNvGrpSpPr/>
          <p:nvPr/>
        </p:nvGrpSpPr>
        <p:grpSpPr>
          <a:xfrm>
            <a:off x="6813139" y="4211928"/>
            <a:ext cx="2654116" cy="110587"/>
            <a:chOff x="5633279" y="3482640"/>
            <a:chExt cx="2194561" cy="91439"/>
          </a:xfrm>
        </p:grpSpPr>
        <p:sp>
          <p:nvSpPr>
            <p:cNvPr id="95" name="Gerader Verbinder 94">
              <a:extLst>
                <a:ext uri="{FF2B5EF4-FFF2-40B4-BE49-F238E27FC236}">
                  <a16:creationId xmlns:a16="http://schemas.microsoft.com/office/drawing/2014/main" id="{D409ACBC-BF68-4382-A323-970F507EBFA1}"/>
                </a:ext>
              </a:extLst>
            </p:cNvPr>
            <p:cNvSpPr/>
            <p:nvPr/>
          </p:nvSpPr>
          <p:spPr>
            <a:xfrm flipV="1">
              <a:off x="5633279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6" name="Gerader Verbinder 95">
              <a:extLst>
                <a:ext uri="{FF2B5EF4-FFF2-40B4-BE49-F238E27FC236}">
                  <a16:creationId xmlns:a16="http://schemas.microsoft.com/office/drawing/2014/main" id="{A4E3EDF9-B2CD-42B5-9D97-38933EA17ABE}"/>
                </a:ext>
              </a:extLst>
            </p:cNvPr>
            <p:cNvSpPr/>
            <p:nvPr/>
          </p:nvSpPr>
          <p:spPr>
            <a:xfrm flipV="1">
              <a:off x="618192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7" name="Gerader Verbinder 96">
              <a:extLst>
                <a:ext uri="{FF2B5EF4-FFF2-40B4-BE49-F238E27FC236}">
                  <a16:creationId xmlns:a16="http://schemas.microsoft.com/office/drawing/2014/main" id="{01552367-C24E-4C36-8279-97FF609E33D1}"/>
                </a:ext>
              </a:extLst>
            </p:cNvPr>
            <p:cNvSpPr/>
            <p:nvPr/>
          </p:nvSpPr>
          <p:spPr>
            <a:xfrm flipV="1">
              <a:off x="673056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8" name="Gerader Verbinder 97">
              <a:extLst>
                <a:ext uri="{FF2B5EF4-FFF2-40B4-BE49-F238E27FC236}">
                  <a16:creationId xmlns:a16="http://schemas.microsoft.com/office/drawing/2014/main" id="{B9DC7D32-FCC7-42A9-873F-89E612F1EA1F}"/>
                </a:ext>
              </a:extLst>
            </p:cNvPr>
            <p:cNvSpPr/>
            <p:nvPr/>
          </p:nvSpPr>
          <p:spPr>
            <a:xfrm flipV="1">
              <a:off x="727920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9" name="Gerader Verbinder 98">
              <a:extLst>
                <a:ext uri="{FF2B5EF4-FFF2-40B4-BE49-F238E27FC236}">
                  <a16:creationId xmlns:a16="http://schemas.microsoft.com/office/drawing/2014/main" id="{BC7100F7-343C-43CB-A9E9-1C308E0CB24E}"/>
                </a:ext>
              </a:extLst>
            </p:cNvPr>
            <p:cNvSpPr/>
            <p:nvPr/>
          </p:nvSpPr>
          <p:spPr>
            <a:xfrm flipV="1">
              <a:off x="7827840" y="3482640"/>
              <a:ext cx="0" cy="91439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00" name="Freihandform: Form 99">
            <a:extLst>
              <a:ext uri="{FF2B5EF4-FFF2-40B4-BE49-F238E27FC236}">
                <a16:creationId xmlns:a16="http://schemas.microsoft.com/office/drawing/2014/main" id="{99C46CFA-3DC5-47D5-88A1-BD424959A2D5}"/>
              </a:ext>
            </a:extLst>
          </p:cNvPr>
          <p:cNvSpPr/>
          <p:nvPr/>
        </p:nvSpPr>
        <p:spPr>
          <a:xfrm>
            <a:off x="6524913" y="4312937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Masked Self-Attention</a:t>
            </a:r>
          </a:p>
        </p:txBody>
      </p:sp>
      <p:sp>
        <p:nvSpPr>
          <p:cNvPr id="101" name="Freihandform: Form 100">
            <a:extLst>
              <a:ext uri="{FF2B5EF4-FFF2-40B4-BE49-F238E27FC236}">
                <a16:creationId xmlns:a16="http://schemas.microsoft.com/office/drawing/2014/main" id="{ECDB75E6-93FF-4E8C-A60E-A52145F7D5D6}"/>
              </a:ext>
            </a:extLst>
          </p:cNvPr>
          <p:cNvSpPr/>
          <p:nvPr/>
        </p:nvSpPr>
        <p:spPr>
          <a:xfrm>
            <a:off x="6524913" y="3649408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E5CA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En-/Decoder Attention</a:t>
            </a:r>
          </a:p>
        </p:txBody>
      </p:sp>
      <p:sp>
        <p:nvSpPr>
          <p:cNvPr id="102" name="Freihandform: Form 101">
            <a:extLst>
              <a:ext uri="{FF2B5EF4-FFF2-40B4-BE49-F238E27FC236}">
                <a16:creationId xmlns:a16="http://schemas.microsoft.com/office/drawing/2014/main" id="{70B654A9-D564-4072-BEED-83F6F4E5521B}"/>
              </a:ext>
            </a:extLst>
          </p:cNvPr>
          <p:cNvSpPr/>
          <p:nvPr/>
        </p:nvSpPr>
        <p:spPr>
          <a:xfrm>
            <a:off x="6524913" y="2985879"/>
            <a:ext cx="320705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ADC5E7"/>
          </a:solidFill>
          <a:ln w="12600">
            <a:solidFill>
              <a:srgbClr val="333333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algn="ctr" hangingPunct="0"/>
            <a:r>
              <a:rPr lang="en-US" dirty="0">
                <a:solidFill>
                  <a:srgbClr val="333333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6B191C68-5552-490E-9F7E-A39906A571CD}"/>
              </a:ext>
            </a:extLst>
          </p:cNvPr>
          <p:cNvSpPr/>
          <p:nvPr/>
        </p:nvSpPr>
        <p:spPr>
          <a:xfrm>
            <a:off x="2433154" y="2875290"/>
            <a:ext cx="2101173" cy="44235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BC312E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757B9144-CF1E-4A26-9181-D1B04D4289FE}"/>
              </a:ext>
            </a:extLst>
          </p:cNvPr>
          <p:cNvGrpSpPr/>
          <p:nvPr/>
        </p:nvGrpSpPr>
        <p:grpSpPr>
          <a:xfrm>
            <a:off x="2543741" y="3096467"/>
            <a:ext cx="1879998" cy="552942"/>
            <a:chOff x="2103120" y="2560319"/>
            <a:chExt cx="1554480" cy="457201"/>
          </a:xfrm>
        </p:grpSpPr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028E8691-541C-4083-84A3-CD370F19ABBB}"/>
                </a:ext>
              </a:extLst>
            </p:cNvPr>
            <p:cNvSpPr/>
            <p:nvPr/>
          </p:nvSpPr>
          <p:spPr>
            <a:xfrm>
              <a:off x="210312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FA8A1791-4119-42B9-83CE-EAA654478689}"/>
                </a:ext>
              </a:extLst>
            </p:cNvPr>
            <p:cNvSpPr/>
            <p:nvPr/>
          </p:nvSpPr>
          <p:spPr>
            <a:xfrm>
              <a:off x="265176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2E5D6EA-1CE6-4516-BC3E-822E0992D32C}"/>
                </a:ext>
              </a:extLst>
            </p:cNvPr>
            <p:cNvSpPr/>
            <p:nvPr/>
          </p:nvSpPr>
          <p:spPr>
            <a:xfrm>
              <a:off x="3200400" y="2560319"/>
              <a:ext cx="45720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Gerader Verbinder 107">
              <a:extLst>
                <a:ext uri="{FF2B5EF4-FFF2-40B4-BE49-F238E27FC236}">
                  <a16:creationId xmlns:a16="http://schemas.microsoft.com/office/drawing/2014/main" id="{050A2D70-9C7E-441A-B836-1F6B39C11762}"/>
                </a:ext>
              </a:extLst>
            </p:cNvPr>
            <p:cNvSpPr/>
            <p:nvPr/>
          </p:nvSpPr>
          <p:spPr>
            <a:xfrm flipV="1">
              <a:off x="2341440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Gerader Verbinder 108">
              <a:extLst>
                <a:ext uri="{FF2B5EF4-FFF2-40B4-BE49-F238E27FC236}">
                  <a16:creationId xmlns:a16="http://schemas.microsoft.com/office/drawing/2014/main" id="{71D80584-D6B6-4CD0-8DDF-E17003688651}"/>
                </a:ext>
              </a:extLst>
            </p:cNvPr>
            <p:cNvSpPr/>
            <p:nvPr/>
          </p:nvSpPr>
          <p:spPr>
            <a:xfrm flipV="1">
              <a:off x="2890079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0" name="Gerader Verbinder 109">
              <a:extLst>
                <a:ext uri="{FF2B5EF4-FFF2-40B4-BE49-F238E27FC236}">
                  <a16:creationId xmlns:a16="http://schemas.microsoft.com/office/drawing/2014/main" id="{3352C9E7-1C7C-4D59-AC53-4E9443549225}"/>
                </a:ext>
              </a:extLst>
            </p:cNvPr>
            <p:cNvSpPr/>
            <p:nvPr/>
          </p:nvSpPr>
          <p:spPr>
            <a:xfrm flipV="1">
              <a:off x="3438720" y="2651760"/>
              <a:ext cx="0" cy="36576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20452454-336B-49E8-BC64-57AC79B2042F}"/>
              </a:ext>
            </a:extLst>
          </p:cNvPr>
          <p:cNvGrpSpPr/>
          <p:nvPr/>
        </p:nvGrpSpPr>
        <p:grpSpPr>
          <a:xfrm>
            <a:off x="2820212" y="2875276"/>
            <a:ext cx="3704701" cy="1050601"/>
            <a:chOff x="2331722" y="2377438"/>
            <a:chExt cx="3063236" cy="868693"/>
          </a:xfrm>
        </p:grpSpPr>
        <p:cxnSp>
          <p:nvCxnSpPr>
            <p:cNvPr id="112" name="Verbinder: gekrümmt 111">
              <a:extLst>
                <a:ext uri="{FF2B5EF4-FFF2-40B4-BE49-F238E27FC236}">
                  <a16:creationId xmlns:a16="http://schemas.microsoft.com/office/drawing/2014/main" id="{08CBBF09-F79F-4C91-BE1A-8B74F88C3C3A}"/>
                </a:ext>
              </a:extLst>
            </p:cNvPr>
            <p:cNvCxnSpPr>
              <a:cxnSpLocks/>
              <a:stCxn id="105" idx="0"/>
              <a:endCxn id="103" idx="0"/>
            </p:cNvCxnSpPr>
            <p:nvPr/>
          </p:nvCxnSpPr>
          <p:spPr>
            <a:xfrm rot="5400000" flipH="1" flipV="1">
              <a:off x="2514601" y="2194559"/>
              <a:ext cx="182881" cy="548640"/>
            </a:xfrm>
            <a:prstGeom prst="curvedConnector3">
              <a:avLst>
                <a:gd name="adj1" fmla="val 62792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3" name="Verbinder: gekrümmt 112">
              <a:extLst>
                <a:ext uri="{FF2B5EF4-FFF2-40B4-BE49-F238E27FC236}">
                  <a16:creationId xmlns:a16="http://schemas.microsoft.com/office/drawing/2014/main" id="{92E2C38F-A4F3-4B76-B792-FAE1ACFC4457}"/>
                </a:ext>
              </a:extLst>
            </p:cNvPr>
            <p:cNvCxnSpPr>
              <a:stCxn id="103" idx="0"/>
              <a:endCxn id="107" idx="0"/>
            </p:cNvCxnSpPr>
            <p:nvPr/>
          </p:nvCxnSpPr>
          <p:spPr>
            <a:xfrm rot="16200000" flipH="1">
              <a:off x="3063240" y="2194559"/>
              <a:ext cx="182880" cy="548640"/>
            </a:xfrm>
            <a:prstGeom prst="curvedConnector3">
              <a:avLst>
                <a:gd name="adj1" fmla="val 43127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4" name="Verbinder: gekrümmt 113">
              <a:extLst>
                <a:ext uri="{FF2B5EF4-FFF2-40B4-BE49-F238E27FC236}">
                  <a16:creationId xmlns:a16="http://schemas.microsoft.com/office/drawing/2014/main" id="{B5BD85FF-1651-4F9E-A89A-177BE7483E0E}"/>
                </a:ext>
              </a:extLst>
            </p:cNvPr>
            <p:cNvCxnSpPr>
              <a:stCxn id="106" idx="0"/>
              <a:endCxn id="103" idx="0"/>
            </p:cNvCxnSpPr>
            <p:nvPr/>
          </p:nvCxnSpPr>
          <p:spPr>
            <a:xfrm rot="5400000" flipH="1" flipV="1">
              <a:off x="2788920" y="2468879"/>
              <a:ext cx="182880" cy="12700"/>
            </a:xfrm>
            <a:prstGeom prst="curvedConnector3">
              <a:avLst>
                <a:gd name="adj1" fmla="val 40335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15" name="Verbinder: gekrümmt 114">
              <a:extLst>
                <a:ext uri="{FF2B5EF4-FFF2-40B4-BE49-F238E27FC236}">
                  <a16:creationId xmlns:a16="http://schemas.microsoft.com/office/drawing/2014/main" id="{D424E548-C702-444C-9273-242800A6B541}"/>
                </a:ext>
              </a:extLst>
            </p:cNvPr>
            <p:cNvCxnSpPr>
              <a:cxnSpLocks/>
              <a:stCxn id="103" idx="0"/>
              <a:endCxn id="101" idx="3"/>
            </p:cNvCxnSpPr>
            <p:nvPr/>
          </p:nvCxnSpPr>
          <p:spPr>
            <a:xfrm rot="16200000" flipH="1">
              <a:off x="3703318" y="1554492"/>
              <a:ext cx="868683" cy="2514596"/>
            </a:xfrm>
            <a:prstGeom prst="curvedConnector4">
              <a:avLst>
                <a:gd name="adj1" fmla="val -39747"/>
                <a:gd name="adj2" fmla="val 79902"/>
              </a:avLst>
            </a:prstGeom>
            <a:noFill/>
            <a:ln w="19080">
              <a:solidFill>
                <a:srgbClr val="BC312E"/>
              </a:solidFill>
              <a:prstDash val="solid"/>
              <a:headEnd type="none" w="med" len="med"/>
              <a:tailEnd type="triangle" w="med" len="med"/>
            </a:ln>
          </p:spPr>
        </p:cxnSp>
      </p:grp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DB00FD3-AFE5-41B1-83F6-5B3709D5216D}"/>
              </a:ext>
            </a:extLst>
          </p:cNvPr>
          <p:cNvGrpSpPr/>
          <p:nvPr/>
        </p:nvGrpSpPr>
        <p:grpSpPr>
          <a:xfrm>
            <a:off x="1327272" y="1990586"/>
            <a:ext cx="1836545" cy="995293"/>
            <a:chOff x="1097280" y="1645920"/>
            <a:chExt cx="1518551" cy="822960"/>
          </a:xfrm>
        </p:grpSpPr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C6D3B2E2-1BD4-45B1-9C4A-45D1B1748415}"/>
                </a:ext>
              </a:extLst>
            </p:cNvPr>
            <p:cNvSpPr txBox="1"/>
            <p:nvPr/>
          </p:nvSpPr>
          <p:spPr>
            <a:xfrm>
              <a:off x="1097280" y="1645920"/>
              <a:ext cx="1518551" cy="31037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>
                  <a:latin typeface="Liberation Sans" pitchFamily="18"/>
                  <a:ea typeface="Noto Sans CJK SC" pitchFamily="2"/>
                  <a:cs typeface="Lohit Devanagari" pitchFamily="2"/>
                </a:rPr>
                <a:t>Encoder Output</a:t>
              </a:r>
            </a:p>
          </p:txBody>
        </p:sp>
        <p:sp>
          <p:nvSpPr>
            <p:cNvPr id="118" name="Gerader Verbinder 117">
              <a:extLst>
                <a:ext uri="{FF2B5EF4-FFF2-40B4-BE49-F238E27FC236}">
                  <a16:creationId xmlns:a16="http://schemas.microsoft.com/office/drawing/2014/main" id="{5110712B-55FF-4475-8A90-AE0875E833D2}"/>
                </a:ext>
              </a:extLst>
            </p:cNvPr>
            <p:cNvSpPr/>
            <p:nvPr/>
          </p:nvSpPr>
          <p:spPr>
            <a:xfrm>
              <a:off x="1828800" y="2011680"/>
              <a:ext cx="457200" cy="45720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05CC925B-F7E2-4E5F-8BE9-801E5E4D0B56}"/>
              </a:ext>
            </a:extLst>
          </p:cNvPr>
          <p:cNvGrpSpPr/>
          <p:nvPr/>
        </p:nvGrpSpPr>
        <p:grpSpPr>
          <a:xfrm>
            <a:off x="89158" y="3730103"/>
            <a:ext cx="2343996" cy="582833"/>
            <a:chOff x="73543" y="3084243"/>
            <a:chExt cx="1938137" cy="481917"/>
          </a:xfrm>
        </p:grpSpPr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870B7BDA-3C40-4899-882E-A83DF2FC4472}"/>
                </a:ext>
              </a:extLst>
            </p:cNvPr>
            <p:cNvSpPr txBox="1"/>
            <p:nvPr/>
          </p:nvSpPr>
          <p:spPr>
            <a:xfrm>
              <a:off x="73543" y="3084243"/>
              <a:ext cx="1264594" cy="4792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>
                  <a:ea typeface="Noto Sans CJK SC" pitchFamily="2"/>
                  <a:cs typeface="Lohit Devanagari" pitchFamily="2"/>
                </a:rPr>
                <a:t>Encoder Block</a:t>
              </a:r>
            </a:p>
            <a:p>
              <a:pPr hangingPunct="0"/>
              <a:r>
                <a:rPr lang="en-US" sz="1200" dirty="0">
                  <a:ea typeface="Noto Sans CJK SC" pitchFamily="2"/>
                  <a:cs typeface="Lohit Devanagari" pitchFamily="2"/>
                </a:rPr>
                <a:t>(repeated N times)</a:t>
              </a:r>
            </a:p>
          </p:txBody>
        </p:sp>
        <p:sp>
          <p:nvSpPr>
            <p:cNvPr id="121" name="Gerader Verbinder 120">
              <a:extLst>
                <a:ext uri="{FF2B5EF4-FFF2-40B4-BE49-F238E27FC236}">
                  <a16:creationId xmlns:a16="http://schemas.microsoft.com/office/drawing/2014/main" id="{C36AD57C-75C4-4134-9613-D4662D6A431E}"/>
                </a:ext>
              </a:extLst>
            </p:cNvPr>
            <p:cNvSpPr/>
            <p:nvPr/>
          </p:nvSpPr>
          <p:spPr>
            <a:xfrm>
              <a:off x="1485899" y="3246121"/>
              <a:ext cx="525781" cy="320039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B3C7A676-519D-4FFD-AD6D-4D20880858F1}"/>
              </a:ext>
            </a:extLst>
          </p:cNvPr>
          <p:cNvGrpSpPr/>
          <p:nvPr/>
        </p:nvGrpSpPr>
        <p:grpSpPr>
          <a:xfrm>
            <a:off x="9841496" y="3521955"/>
            <a:ext cx="2085270" cy="579589"/>
            <a:chOff x="8257088" y="4206240"/>
            <a:chExt cx="1724209" cy="479234"/>
          </a:xfrm>
        </p:grpSpPr>
        <p:sp>
          <p:nvSpPr>
            <p:cNvPr id="123" name="Textfeld 122">
              <a:extLst>
                <a:ext uri="{FF2B5EF4-FFF2-40B4-BE49-F238E27FC236}">
                  <a16:creationId xmlns:a16="http://schemas.microsoft.com/office/drawing/2014/main" id="{062B6159-CEFE-4327-9F7E-168DDC33D347}"/>
                </a:ext>
              </a:extLst>
            </p:cNvPr>
            <p:cNvSpPr txBox="1"/>
            <p:nvPr/>
          </p:nvSpPr>
          <p:spPr>
            <a:xfrm>
              <a:off x="8686800" y="4206240"/>
              <a:ext cx="1294497" cy="47923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dirty="0"/>
                <a:t>Decoder Block</a:t>
              </a:r>
            </a:p>
            <a:p>
              <a:pPr hangingPunct="0"/>
              <a:r>
                <a:rPr lang="en-US" sz="1200" dirty="0"/>
                <a:t>(repeated N times)</a:t>
              </a:r>
            </a:p>
          </p:txBody>
        </p:sp>
        <p:sp>
          <p:nvSpPr>
            <p:cNvPr id="124" name="Gerader Verbinder 123">
              <a:extLst>
                <a:ext uri="{FF2B5EF4-FFF2-40B4-BE49-F238E27FC236}">
                  <a16:creationId xmlns:a16="http://schemas.microsoft.com/office/drawing/2014/main" id="{B0F99A13-475F-4FDB-842C-9DE7A5B90C77}"/>
                </a:ext>
              </a:extLst>
            </p:cNvPr>
            <p:cNvSpPr/>
            <p:nvPr/>
          </p:nvSpPr>
          <p:spPr>
            <a:xfrm>
              <a:off x="8257088" y="4206240"/>
              <a:ext cx="458078" cy="172110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prstDash val="solid"/>
            </a:ln>
          </p:spPr>
          <p:txBody>
            <a:bodyPr vert="horz" wrap="none" lIns="116248" tIns="61825" rIns="116248" bIns="61825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cxnSp>
        <p:nvCxnSpPr>
          <p:cNvPr id="125" name="Verbinder: gekrümmt 124">
            <a:extLst>
              <a:ext uri="{FF2B5EF4-FFF2-40B4-BE49-F238E27FC236}">
                <a16:creationId xmlns:a16="http://schemas.microsoft.com/office/drawing/2014/main" id="{0A2F8278-7057-4738-B9C5-72A818780F77}"/>
              </a:ext>
            </a:extLst>
          </p:cNvPr>
          <p:cNvCxnSpPr>
            <a:stCxn id="14" idx="0"/>
            <a:endCxn id="100" idx="3"/>
          </p:cNvCxnSpPr>
          <p:nvPr/>
        </p:nvCxnSpPr>
        <p:spPr>
          <a:xfrm rot="16200000" flipV="1">
            <a:off x="6910231" y="4204090"/>
            <a:ext cx="832894" cy="1603528"/>
          </a:xfrm>
          <a:prstGeom prst="curvedConnector4">
            <a:avLst>
              <a:gd name="adj1" fmla="val 33403"/>
              <a:gd name="adj2" fmla="val 131034"/>
            </a:avLst>
          </a:prstGeom>
          <a:noFill/>
          <a:ln w="19080">
            <a:solidFill>
              <a:srgbClr val="BC312E"/>
            </a:solidFill>
            <a:prstDash val="solid"/>
            <a:headEnd type="none" w="med" len="med"/>
            <a:tailEnd type="triangle" w="med" len="med"/>
          </a:ln>
        </p:spPr>
      </p:cxnSp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030B7A2F-76BE-494A-B16E-339A76ECE9D7}"/>
              </a:ext>
            </a:extLst>
          </p:cNvPr>
          <p:cNvGrpSpPr/>
          <p:nvPr/>
        </p:nvGrpSpPr>
        <p:grpSpPr>
          <a:xfrm>
            <a:off x="2543740" y="4589415"/>
            <a:ext cx="1603529" cy="1147363"/>
            <a:chOff x="2103120" y="3794760"/>
            <a:chExt cx="1325881" cy="948698"/>
          </a:xfrm>
        </p:grpSpPr>
        <p:cxnSp>
          <p:nvCxnSpPr>
            <p:cNvPr id="127" name="Verbinder: gekrümmt 126">
              <a:extLst>
                <a:ext uri="{FF2B5EF4-FFF2-40B4-BE49-F238E27FC236}">
                  <a16:creationId xmlns:a16="http://schemas.microsoft.com/office/drawing/2014/main" id="{4A30C883-F876-4553-B1D7-2489DA65DE23}"/>
                </a:ext>
              </a:extLst>
            </p:cNvPr>
            <p:cNvCxnSpPr>
              <a:cxnSpLocks/>
              <a:stCxn id="13" idx="0"/>
              <a:endCxn id="92" idx="3"/>
            </p:cNvCxnSpPr>
            <p:nvPr/>
          </p:nvCxnSpPr>
          <p:spPr>
            <a:xfrm rot="16200000" flipV="1">
              <a:off x="2147400" y="3750480"/>
              <a:ext cx="688680" cy="777239"/>
            </a:xfrm>
            <a:prstGeom prst="curvedConnector4">
              <a:avLst>
                <a:gd name="adj1" fmla="val 33403"/>
                <a:gd name="adj2" fmla="val 152941"/>
              </a:avLst>
            </a:prstGeom>
            <a:noFill/>
            <a:ln w="19080">
              <a:solidFill>
                <a:srgbClr val="BC312E"/>
              </a:solidFill>
              <a:prstDash val="solid"/>
              <a:headEnd type="none" w="med" len="med"/>
              <a:tailEnd type="triangle" w="med" len="med"/>
            </a:ln>
          </p:spPr>
        </p:cxnSp>
        <p:cxnSp>
          <p:nvCxnSpPr>
            <p:cNvPr id="128" name="Verbinder: gekrümmt 127">
              <a:extLst>
                <a:ext uri="{FF2B5EF4-FFF2-40B4-BE49-F238E27FC236}">
                  <a16:creationId xmlns:a16="http://schemas.microsoft.com/office/drawing/2014/main" id="{DB99A822-5BC0-4BD5-B795-456C3B45A272}"/>
                </a:ext>
              </a:extLst>
            </p:cNvPr>
            <p:cNvCxnSpPr>
              <a:cxnSpLocks/>
              <a:stCxn id="32" idx="0"/>
              <a:endCxn id="13" idx="0"/>
            </p:cNvCxnSpPr>
            <p:nvPr/>
          </p:nvCxnSpPr>
          <p:spPr>
            <a:xfrm rot="5400000" flipH="1" flipV="1">
              <a:off x="2476028" y="4339126"/>
              <a:ext cx="260025" cy="548639"/>
            </a:xfrm>
            <a:prstGeom prst="curvedConnector3">
              <a:avLst>
                <a:gd name="adj1" fmla="val 3818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  <p:cxnSp>
          <p:nvCxnSpPr>
            <p:cNvPr id="129" name="Verbinder: gekrümmt 128">
              <a:extLst>
                <a:ext uri="{FF2B5EF4-FFF2-40B4-BE49-F238E27FC236}">
                  <a16:creationId xmlns:a16="http://schemas.microsoft.com/office/drawing/2014/main" id="{A39DDD5B-EC67-4B23-89C6-B05FFF6B0283}"/>
                </a:ext>
              </a:extLst>
            </p:cNvPr>
            <p:cNvCxnSpPr>
              <a:cxnSpLocks/>
              <a:stCxn id="20" idx="0"/>
              <a:endCxn id="13" idx="0"/>
            </p:cNvCxnSpPr>
            <p:nvPr/>
          </p:nvCxnSpPr>
          <p:spPr>
            <a:xfrm rot="16200000" flipV="1">
              <a:off x="3024668" y="4339126"/>
              <a:ext cx="260025" cy="548640"/>
            </a:xfrm>
            <a:prstGeom prst="curvedConnector3">
              <a:avLst>
                <a:gd name="adj1" fmla="val 3818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  <p:cxnSp>
          <p:nvCxnSpPr>
            <p:cNvPr id="130" name="Verbinder: gekrümmt 129">
              <a:extLst>
                <a:ext uri="{FF2B5EF4-FFF2-40B4-BE49-F238E27FC236}">
                  <a16:creationId xmlns:a16="http://schemas.microsoft.com/office/drawing/2014/main" id="{8F059993-C8B6-4047-A714-4DDD91C90083}"/>
                </a:ext>
              </a:extLst>
            </p:cNvPr>
            <p:cNvCxnSpPr>
              <a:cxnSpLocks/>
              <a:stCxn id="26" idx="0"/>
              <a:endCxn id="13" idx="0"/>
            </p:cNvCxnSpPr>
            <p:nvPr/>
          </p:nvCxnSpPr>
          <p:spPr>
            <a:xfrm rot="16200000" flipV="1">
              <a:off x="2750348" y="4613445"/>
              <a:ext cx="260025" cy="1"/>
            </a:xfrm>
            <a:prstGeom prst="curvedConnector3">
              <a:avLst>
                <a:gd name="adj1" fmla="val 48076"/>
              </a:avLst>
            </a:prstGeom>
            <a:noFill/>
            <a:ln w="0">
              <a:solidFill>
                <a:srgbClr val="000000"/>
              </a:solidFill>
              <a:prstDash val="solid"/>
            </a:ln>
          </p:spPr>
        </p:cxnSp>
      </p:grpSp>
      <p:grpSp>
        <p:nvGrpSpPr>
          <p:cNvPr id="131" name="Gruppieren 130">
            <a:extLst>
              <a:ext uri="{FF2B5EF4-FFF2-40B4-BE49-F238E27FC236}">
                <a16:creationId xmlns:a16="http://schemas.microsoft.com/office/drawing/2014/main" id="{617A6305-7073-4E2F-B3F9-0D87AC4FAD36}"/>
              </a:ext>
            </a:extLst>
          </p:cNvPr>
          <p:cNvGrpSpPr/>
          <p:nvPr/>
        </p:nvGrpSpPr>
        <p:grpSpPr>
          <a:xfrm>
            <a:off x="6524913" y="4869360"/>
            <a:ext cx="3207056" cy="881223"/>
            <a:chOff x="5394960" y="4026239"/>
            <a:chExt cx="2651760" cy="728641"/>
          </a:xfrm>
        </p:grpSpPr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D54DDB85-DCEA-49B3-918D-DCC20B714AB9}"/>
                </a:ext>
              </a:extLst>
            </p:cNvPr>
            <p:cNvGrpSpPr/>
            <p:nvPr/>
          </p:nvGrpSpPr>
          <p:grpSpPr>
            <a:xfrm>
              <a:off x="6492240" y="4663440"/>
              <a:ext cx="457200" cy="91440"/>
              <a:chOff x="6492240" y="4663440"/>
              <a:chExt cx="457200" cy="91440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AE8F198D-B7EB-4896-B9FD-5128F877679B}"/>
                  </a:ext>
                </a:extLst>
              </p:cNvPr>
              <p:cNvSpPr/>
              <p:nvPr/>
            </p:nvSpPr>
            <p:spPr>
              <a:xfrm>
                <a:off x="64922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DA0DF2E-2711-4E2D-98D2-76E0D945885E}"/>
                  </a:ext>
                </a:extLst>
              </p:cNvPr>
              <p:cNvSpPr/>
              <p:nvPr/>
            </p:nvSpPr>
            <p:spPr>
              <a:xfrm>
                <a:off x="658367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5" name="Freihandform: Form 134">
                <a:extLst>
                  <a:ext uri="{FF2B5EF4-FFF2-40B4-BE49-F238E27FC236}">
                    <a16:creationId xmlns:a16="http://schemas.microsoft.com/office/drawing/2014/main" id="{F45EAFD9-839A-4277-8913-9648C514D11C}"/>
                  </a:ext>
                </a:extLst>
              </p:cNvPr>
              <p:cNvSpPr/>
              <p:nvPr/>
            </p:nvSpPr>
            <p:spPr>
              <a:xfrm>
                <a:off x="66751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E36051A6-A957-45DA-B1B0-08CB224B125A}"/>
                  </a:ext>
                </a:extLst>
              </p:cNvPr>
              <p:cNvSpPr/>
              <p:nvPr/>
            </p:nvSpPr>
            <p:spPr>
              <a:xfrm>
                <a:off x="67665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37" name="Freihandform: Form 136">
                <a:extLst>
                  <a:ext uri="{FF2B5EF4-FFF2-40B4-BE49-F238E27FC236}">
                    <a16:creationId xmlns:a16="http://schemas.microsoft.com/office/drawing/2014/main" id="{546FCA4B-84E3-44B8-B139-54EBC27E0955}"/>
                  </a:ext>
                </a:extLst>
              </p:cNvPr>
              <p:cNvSpPr/>
              <p:nvPr/>
            </p:nvSpPr>
            <p:spPr>
              <a:xfrm>
                <a:off x="68580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92B4F824-1520-4EDD-9A27-C8CAD84DD40C}"/>
                </a:ext>
              </a:extLst>
            </p:cNvPr>
            <p:cNvGrpSpPr/>
            <p:nvPr/>
          </p:nvGrpSpPr>
          <p:grpSpPr>
            <a:xfrm>
              <a:off x="7040880" y="4663440"/>
              <a:ext cx="457200" cy="91440"/>
              <a:chOff x="7040880" y="4663440"/>
              <a:chExt cx="457200" cy="91440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F179E06D-12E7-40C0-B44E-2AE0C662A6C6}"/>
                  </a:ext>
                </a:extLst>
              </p:cNvPr>
              <p:cNvSpPr/>
              <p:nvPr/>
            </p:nvSpPr>
            <p:spPr>
              <a:xfrm>
                <a:off x="70408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2C7F82B3-88D7-460D-A3E7-AF313175A67C}"/>
                  </a:ext>
                </a:extLst>
              </p:cNvPr>
              <p:cNvSpPr/>
              <p:nvPr/>
            </p:nvSpPr>
            <p:spPr>
              <a:xfrm>
                <a:off x="713232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1" name="Freihandform: Form 140">
                <a:extLst>
                  <a:ext uri="{FF2B5EF4-FFF2-40B4-BE49-F238E27FC236}">
                    <a16:creationId xmlns:a16="http://schemas.microsoft.com/office/drawing/2014/main" id="{131EFB43-8984-4280-A843-3E97C87A3217}"/>
                  </a:ext>
                </a:extLst>
              </p:cNvPr>
              <p:cNvSpPr/>
              <p:nvPr/>
            </p:nvSpPr>
            <p:spPr>
              <a:xfrm>
                <a:off x="72237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23F3664A-E7CC-4CD3-A5F1-0BC58475D638}"/>
                  </a:ext>
                </a:extLst>
              </p:cNvPr>
              <p:cNvSpPr/>
              <p:nvPr/>
            </p:nvSpPr>
            <p:spPr>
              <a:xfrm>
                <a:off x="73152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3" name="Freihandform: Form 142">
                <a:extLst>
                  <a:ext uri="{FF2B5EF4-FFF2-40B4-BE49-F238E27FC236}">
                    <a16:creationId xmlns:a16="http://schemas.microsoft.com/office/drawing/2014/main" id="{04C74BD5-2CA3-405B-876C-636D98BD2A4B}"/>
                  </a:ext>
                </a:extLst>
              </p:cNvPr>
              <p:cNvSpPr/>
              <p:nvPr/>
            </p:nvSpPr>
            <p:spPr>
              <a:xfrm>
                <a:off x="74066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44" name="Gruppieren 143">
              <a:extLst>
                <a:ext uri="{FF2B5EF4-FFF2-40B4-BE49-F238E27FC236}">
                  <a16:creationId xmlns:a16="http://schemas.microsoft.com/office/drawing/2014/main" id="{E0FFD947-8DA8-4E97-8944-F95BF8A00CB2}"/>
                </a:ext>
              </a:extLst>
            </p:cNvPr>
            <p:cNvGrpSpPr/>
            <p:nvPr/>
          </p:nvGrpSpPr>
          <p:grpSpPr>
            <a:xfrm>
              <a:off x="5943600" y="4663440"/>
              <a:ext cx="457200" cy="91440"/>
              <a:chOff x="5943600" y="4663440"/>
              <a:chExt cx="457200" cy="91440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68AB9900-E8D6-487F-96BB-71094E3038DC}"/>
                  </a:ext>
                </a:extLst>
              </p:cNvPr>
              <p:cNvSpPr/>
              <p:nvPr/>
            </p:nvSpPr>
            <p:spPr>
              <a:xfrm>
                <a:off x="59436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6DDE774E-E6F9-416E-91FE-A2C5BA6C6D48}"/>
                  </a:ext>
                </a:extLst>
              </p:cNvPr>
              <p:cNvSpPr/>
              <p:nvPr/>
            </p:nvSpPr>
            <p:spPr>
              <a:xfrm>
                <a:off x="60350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7" name="Freihandform: Form 146">
                <a:extLst>
                  <a:ext uri="{FF2B5EF4-FFF2-40B4-BE49-F238E27FC236}">
                    <a16:creationId xmlns:a16="http://schemas.microsoft.com/office/drawing/2014/main" id="{24DF9148-6AA1-4641-B71D-47A39DDDA398}"/>
                  </a:ext>
                </a:extLst>
              </p:cNvPr>
              <p:cNvSpPr/>
              <p:nvPr/>
            </p:nvSpPr>
            <p:spPr>
              <a:xfrm>
                <a:off x="61264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AAE56332-AF80-47F1-8B21-7D6FE595214E}"/>
                  </a:ext>
                </a:extLst>
              </p:cNvPr>
              <p:cNvSpPr/>
              <p:nvPr/>
            </p:nvSpPr>
            <p:spPr>
              <a:xfrm>
                <a:off x="62179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9" name="Freihandform: Form 148">
                <a:extLst>
                  <a:ext uri="{FF2B5EF4-FFF2-40B4-BE49-F238E27FC236}">
                    <a16:creationId xmlns:a16="http://schemas.microsoft.com/office/drawing/2014/main" id="{FC1D953D-61AF-44D7-9A51-0E5CF2C00B20}"/>
                  </a:ext>
                </a:extLst>
              </p:cNvPr>
              <p:cNvSpPr/>
              <p:nvPr/>
            </p:nvSpPr>
            <p:spPr>
              <a:xfrm>
                <a:off x="63093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0" name="Gruppieren 149">
              <a:extLst>
                <a:ext uri="{FF2B5EF4-FFF2-40B4-BE49-F238E27FC236}">
                  <a16:creationId xmlns:a16="http://schemas.microsoft.com/office/drawing/2014/main" id="{4A58472F-6D11-47D2-8AEE-6EE1899115B0}"/>
                </a:ext>
              </a:extLst>
            </p:cNvPr>
            <p:cNvGrpSpPr/>
            <p:nvPr/>
          </p:nvGrpSpPr>
          <p:grpSpPr>
            <a:xfrm>
              <a:off x="5394960" y="4663440"/>
              <a:ext cx="457200" cy="91440"/>
              <a:chOff x="5394960" y="4663440"/>
              <a:chExt cx="457200" cy="91440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D65E3519-CFEC-4D3D-923B-7654338EFD79}"/>
                  </a:ext>
                </a:extLst>
              </p:cNvPr>
              <p:cNvSpPr/>
              <p:nvPr/>
            </p:nvSpPr>
            <p:spPr>
              <a:xfrm>
                <a:off x="53949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4D368DD-1E79-484A-8424-E41CCFB55C7B}"/>
                  </a:ext>
                </a:extLst>
              </p:cNvPr>
              <p:cNvSpPr/>
              <p:nvPr/>
            </p:nvSpPr>
            <p:spPr>
              <a:xfrm>
                <a:off x="548639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3" name="Freihandform: Form 152">
                <a:extLst>
                  <a:ext uri="{FF2B5EF4-FFF2-40B4-BE49-F238E27FC236}">
                    <a16:creationId xmlns:a16="http://schemas.microsoft.com/office/drawing/2014/main" id="{00AB7342-5B03-435F-9010-B925412FB680}"/>
                  </a:ext>
                </a:extLst>
              </p:cNvPr>
              <p:cNvSpPr/>
              <p:nvPr/>
            </p:nvSpPr>
            <p:spPr>
              <a:xfrm>
                <a:off x="55778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71AC7718-D635-483A-B6E7-005125DC8432}"/>
                  </a:ext>
                </a:extLst>
              </p:cNvPr>
              <p:cNvSpPr/>
              <p:nvPr/>
            </p:nvSpPr>
            <p:spPr>
              <a:xfrm>
                <a:off x="566927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5" name="Freihandform: Form 154">
                <a:extLst>
                  <a:ext uri="{FF2B5EF4-FFF2-40B4-BE49-F238E27FC236}">
                    <a16:creationId xmlns:a16="http://schemas.microsoft.com/office/drawing/2014/main" id="{0314FA74-BE43-4313-9A39-58F951082BBC}"/>
                  </a:ext>
                </a:extLst>
              </p:cNvPr>
              <p:cNvSpPr/>
              <p:nvPr/>
            </p:nvSpPr>
            <p:spPr>
              <a:xfrm>
                <a:off x="576072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23D8B69B-50FD-4384-99A6-8E3754CAF957}"/>
                </a:ext>
              </a:extLst>
            </p:cNvPr>
            <p:cNvGrpSpPr/>
            <p:nvPr/>
          </p:nvGrpSpPr>
          <p:grpSpPr>
            <a:xfrm>
              <a:off x="7589519" y="4663440"/>
              <a:ext cx="457201" cy="91440"/>
              <a:chOff x="7589519" y="4663440"/>
              <a:chExt cx="457201" cy="91440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A8AFB555-3515-45FF-BA5C-217D082123FE}"/>
                  </a:ext>
                </a:extLst>
              </p:cNvPr>
              <p:cNvSpPr/>
              <p:nvPr/>
            </p:nvSpPr>
            <p:spPr>
              <a:xfrm>
                <a:off x="7589519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50CFEDA7-452A-4DE0-94FA-A727AD3BE2AC}"/>
                  </a:ext>
                </a:extLst>
              </p:cNvPr>
              <p:cNvSpPr/>
              <p:nvPr/>
            </p:nvSpPr>
            <p:spPr>
              <a:xfrm>
                <a:off x="768096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9" name="Freihandform: Form 158">
                <a:extLst>
                  <a:ext uri="{FF2B5EF4-FFF2-40B4-BE49-F238E27FC236}">
                    <a16:creationId xmlns:a16="http://schemas.microsoft.com/office/drawing/2014/main" id="{D0D93C65-8393-49C7-8805-93B01547CA24}"/>
                  </a:ext>
                </a:extLst>
              </p:cNvPr>
              <p:cNvSpPr/>
              <p:nvPr/>
            </p:nvSpPr>
            <p:spPr>
              <a:xfrm>
                <a:off x="777240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0BA9F7EB-FC67-429E-A2EE-3064F1B06984}"/>
                  </a:ext>
                </a:extLst>
              </p:cNvPr>
              <p:cNvSpPr/>
              <p:nvPr/>
            </p:nvSpPr>
            <p:spPr>
              <a:xfrm>
                <a:off x="786384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30B59D04-ED59-4069-8A9F-5DE2930D468F}"/>
                  </a:ext>
                </a:extLst>
              </p:cNvPr>
              <p:cNvSpPr/>
              <p:nvPr/>
            </p:nvSpPr>
            <p:spPr>
              <a:xfrm>
                <a:off x="7955280" y="4663440"/>
                <a:ext cx="91440" cy="914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AA55A1"/>
              </a:solidFill>
              <a:ln w="0">
                <a:solidFill>
                  <a:srgbClr val="680059"/>
                </a:solidFill>
                <a:prstDash val="solid"/>
                <a:headEnd type="none" w="med" len="med"/>
                <a:tailEnd type="triangle" w="med" len="med"/>
              </a:ln>
            </p:spPr>
            <p:txBody>
              <a:bodyPr vert="horz" wrap="none" lIns="108847" tIns="54423" rIns="108847" bIns="54423" anchor="ctr" anchorCtr="0" compatLnSpc="0">
                <a:noAutofit/>
              </a:bodyPr>
              <a:lstStyle/>
              <a:p>
                <a:pPr hangingPunct="0"/>
                <a:endParaRPr lang="en-US" sz="2177" dirty="0"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162" name="Gerader Verbinder 161">
              <a:extLst>
                <a:ext uri="{FF2B5EF4-FFF2-40B4-BE49-F238E27FC236}">
                  <a16:creationId xmlns:a16="http://schemas.microsoft.com/office/drawing/2014/main" id="{AA9AF989-5869-4582-A45F-595B42D1DC56}"/>
                </a:ext>
              </a:extLst>
            </p:cNvPr>
            <p:cNvSpPr/>
            <p:nvPr/>
          </p:nvSpPr>
          <p:spPr>
            <a:xfrm flipV="1">
              <a:off x="5633279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3" name="Gerader Verbinder 162">
              <a:extLst>
                <a:ext uri="{FF2B5EF4-FFF2-40B4-BE49-F238E27FC236}">
                  <a16:creationId xmlns:a16="http://schemas.microsoft.com/office/drawing/2014/main" id="{475CF0D8-9E60-4C62-894F-DFB5AE69034E}"/>
                </a:ext>
              </a:extLst>
            </p:cNvPr>
            <p:cNvSpPr/>
            <p:nvPr/>
          </p:nvSpPr>
          <p:spPr>
            <a:xfrm flipV="1">
              <a:off x="618192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4" name="Gerader Verbinder 163">
              <a:extLst>
                <a:ext uri="{FF2B5EF4-FFF2-40B4-BE49-F238E27FC236}">
                  <a16:creationId xmlns:a16="http://schemas.microsoft.com/office/drawing/2014/main" id="{3E886F73-9430-45B7-9EEA-46F8D2F69239}"/>
                </a:ext>
              </a:extLst>
            </p:cNvPr>
            <p:cNvSpPr/>
            <p:nvPr/>
          </p:nvSpPr>
          <p:spPr>
            <a:xfrm flipV="1">
              <a:off x="6730560" y="4026239"/>
              <a:ext cx="0" cy="365761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5" name="Gerader Verbinder 164">
              <a:extLst>
                <a:ext uri="{FF2B5EF4-FFF2-40B4-BE49-F238E27FC236}">
                  <a16:creationId xmlns:a16="http://schemas.microsoft.com/office/drawing/2014/main" id="{58323BFB-B779-46D1-B724-8A90DB85926A}"/>
                </a:ext>
              </a:extLst>
            </p:cNvPr>
            <p:cNvSpPr/>
            <p:nvPr/>
          </p:nvSpPr>
          <p:spPr>
            <a:xfrm flipV="1">
              <a:off x="727920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6" name="Gerader Verbinder 165">
              <a:extLst>
                <a:ext uri="{FF2B5EF4-FFF2-40B4-BE49-F238E27FC236}">
                  <a16:creationId xmlns:a16="http://schemas.microsoft.com/office/drawing/2014/main" id="{22A3873D-5083-4178-804A-F8D9E54E7A9C}"/>
                </a:ext>
              </a:extLst>
            </p:cNvPr>
            <p:cNvSpPr/>
            <p:nvPr/>
          </p:nvSpPr>
          <p:spPr>
            <a:xfrm flipV="1">
              <a:off x="7827840" y="4026239"/>
              <a:ext cx="0" cy="548640"/>
            </a:xfrm>
            <a:prstGeom prst="line">
              <a:avLst/>
            </a:prstGeom>
            <a:noFill/>
            <a:ln w="19080">
              <a:solidFill>
                <a:srgbClr val="333333"/>
              </a:solidFill>
              <a:prstDash val="solid"/>
              <a:headEnd type="none" w="med" len="med"/>
              <a:tailEnd type="triangle" w="med" len="med"/>
            </a:ln>
          </p:spPr>
          <p:txBody>
            <a:bodyPr vert="horz" wrap="none" lIns="120167" tIns="65743" rIns="120167" bIns="6574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cxnSp>
          <p:nvCxnSpPr>
            <p:cNvPr id="167" name="Verbinder: gekrümmt 166">
              <a:extLst>
                <a:ext uri="{FF2B5EF4-FFF2-40B4-BE49-F238E27FC236}">
                  <a16:creationId xmlns:a16="http://schemas.microsoft.com/office/drawing/2014/main" id="{FC8F47DE-9019-4140-A3C2-B9DEA220B5E0}"/>
                </a:ext>
              </a:extLst>
            </p:cNvPr>
            <p:cNvCxnSpPr>
              <a:cxnSpLocks/>
              <a:stCxn id="153" idx="0"/>
              <a:endCxn id="14" idx="0"/>
            </p:cNvCxnSpPr>
            <p:nvPr/>
          </p:nvCxnSpPr>
          <p:spPr>
            <a:xfrm rot="5400000" flipH="1" flipV="1">
              <a:off x="6082199" y="4024800"/>
              <a:ext cx="180001" cy="1097280"/>
            </a:xfrm>
            <a:prstGeom prst="curvedConnector3">
              <a:avLst>
                <a:gd name="adj1" fmla="val 55548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8" name="Verbinder: gekrümmt 167">
              <a:extLst>
                <a:ext uri="{FF2B5EF4-FFF2-40B4-BE49-F238E27FC236}">
                  <a16:creationId xmlns:a16="http://schemas.microsoft.com/office/drawing/2014/main" id="{3A4006C7-A273-480B-B4B4-E615778E6DB9}"/>
                </a:ext>
              </a:extLst>
            </p:cNvPr>
            <p:cNvCxnSpPr>
              <a:cxnSpLocks/>
              <a:stCxn id="147" idx="0"/>
              <a:endCxn id="14" idx="0"/>
            </p:cNvCxnSpPr>
            <p:nvPr/>
          </p:nvCxnSpPr>
          <p:spPr>
            <a:xfrm rot="5400000" flipH="1" flipV="1">
              <a:off x="6356519" y="4299120"/>
              <a:ext cx="180001" cy="548640"/>
            </a:xfrm>
            <a:prstGeom prst="curvedConnector3">
              <a:avLst>
                <a:gd name="adj1" fmla="val 47817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9" name="Verbinder: gekrümmt 168">
              <a:extLst>
                <a:ext uri="{FF2B5EF4-FFF2-40B4-BE49-F238E27FC236}">
                  <a16:creationId xmlns:a16="http://schemas.microsoft.com/office/drawing/2014/main" id="{5D795EE0-64CB-4D6A-B4A5-C3D1B7A5FB71}"/>
                </a:ext>
              </a:extLst>
            </p:cNvPr>
            <p:cNvCxnSpPr>
              <a:cxnSpLocks/>
              <a:stCxn id="141" idx="0"/>
              <a:endCxn id="14" idx="0"/>
            </p:cNvCxnSpPr>
            <p:nvPr/>
          </p:nvCxnSpPr>
          <p:spPr>
            <a:xfrm rot="16200000" flipV="1">
              <a:off x="6905159" y="4299120"/>
              <a:ext cx="180001" cy="548639"/>
            </a:xfrm>
            <a:prstGeom prst="curvedConnector3">
              <a:avLst>
                <a:gd name="adj1" fmla="val 52971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0" name="Verbinder: gekrümmt 169">
              <a:extLst>
                <a:ext uri="{FF2B5EF4-FFF2-40B4-BE49-F238E27FC236}">
                  <a16:creationId xmlns:a16="http://schemas.microsoft.com/office/drawing/2014/main" id="{8CEABD0E-6E51-4580-87FC-F4AF849DA89D}"/>
                </a:ext>
              </a:extLst>
            </p:cNvPr>
            <p:cNvCxnSpPr>
              <a:cxnSpLocks/>
              <a:stCxn id="159" idx="0"/>
              <a:endCxn id="14" idx="0"/>
            </p:cNvCxnSpPr>
            <p:nvPr/>
          </p:nvCxnSpPr>
          <p:spPr>
            <a:xfrm rot="16200000" flipV="1">
              <a:off x="7179480" y="4024800"/>
              <a:ext cx="180001" cy="1097280"/>
            </a:xfrm>
            <a:prstGeom prst="curvedConnector3">
              <a:avLst>
                <a:gd name="adj1" fmla="val 65856"/>
              </a:avLst>
            </a:prstGeom>
            <a:noFill/>
            <a:ln w="0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73" name="Rechteck 172">
            <a:extLst>
              <a:ext uri="{FF2B5EF4-FFF2-40B4-BE49-F238E27FC236}">
                <a16:creationId xmlns:a16="http://schemas.microsoft.com/office/drawing/2014/main" id="{A4F0CC42-B06A-4F34-8B93-EA97E62F1E00}"/>
              </a:ext>
            </a:extLst>
          </p:cNvPr>
          <p:cNvSpPr/>
          <p:nvPr/>
        </p:nvSpPr>
        <p:spPr>
          <a:xfrm>
            <a:off x="10151353" y="1859997"/>
            <a:ext cx="4534116" cy="75805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9" name="Verbinder: gekrümmt 188">
            <a:extLst>
              <a:ext uri="{FF2B5EF4-FFF2-40B4-BE49-F238E27FC236}">
                <a16:creationId xmlns:a16="http://schemas.microsoft.com/office/drawing/2014/main" id="{6846CA28-6720-42A4-813C-6610CC94D9F8}"/>
              </a:ext>
            </a:extLst>
          </p:cNvPr>
          <p:cNvCxnSpPr>
            <a:cxnSpLocks/>
            <a:stCxn id="135" idx="0"/>
            <a:endCxn id="14" idx="0"/>
          </p:cNvCxnSpPr>
          <p:nvPr/>
        </p:nvCxnSpPr>
        <p:spPr>
          <a:xfrm rot="5400000" flipH="1" flipV="1">
            <a:off x="8019593" y="5531148"/>
            <a:ext cx="217694" cy="1"/>
          </a:xfrm>
          <a:prstGeom prst="curvedConnector3">
            <a:avLst>
              <a:gd name="adj1" fmla="val 421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itel 200">
            <a:extLst>
              <a:ext uri="{FF2B5EF4-FFF2-40B4-BE49-F238E27FC236}">
                <a16:creationId xmlns:a16="http://schemas.microsoft.com/office/drawing/2014/main" id="{6B088AB0-3853-40C1-8835-FD804C89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Attention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9600-4128-4FC8-AC3E-BC79BBCF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C36C9-E5C3-4981-9693-CCE773FC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781487"/>
          </a:xfrm>
        </p:spPr>
        <p:txBody>
          <a:bodyPr/>
          <a:lstStyle/>
          <a:p>
            <a:r>
              <a:rPr lang="en-US" dirty="0"/>
              <a:t>Attention layers have three inputs:</a:t>
            </a:r>
          </a:p>
          <a:p>
            <a:r>
              <a:rPr lang="en-US" dirty="0"/>
              <a:t>Key, Value &amp; Query (K, V, Q)</a:t>
            </a:r>
          </a:p>
          <a:p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2C047EB-A8AF-4542-8AE1-6F7F399F5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11" y="1825625"/>
            <a:ext cx="4521577" cy="4351338"/>
          </a:xfr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FDEA3BE-F191-42F8-99CC-4244B651B65F}"/>
              </a:ext>
            </a:extLst>
          </p:cNvPr>
          <p:cNvSpPr/>
          <p:nvPr/>
        </p:nvSpPr>
        <p:spPr>
          <a:xfrm>
            <a:off x="9037414" y="3938091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B959698-9469-455D-B033-C7B0EE8925A9}"/>
              </a:ext>
            </a:extLst>
          </p:cNvPr>
          <p:cNvSpPr/>
          <p:nvPr/>
        </p:nvSpPr>
        <p:spPr>
          <a:xfrm>
            <a:off x="9519825" y="3938090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1D1D2D3-1D01-4D22-9476-AED23517F330}"/>
              </a:ext>
            </a:extLst>
          </p:cNvPr>
          <p:cNvSpPr/>
          <p:nvPr/>
        </p:nvSpPr>
        <p:spPr>
          <a:xfrm>
            <a:off x="10002236" y="3938089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0A8E906-5BBA-4820-90DB-5EE2517BBF16}"/>
              </a:ext>
            </a:extLst>
          </p:cNvPr>
          <p:cNvSpPr/>
          <p:nvPr/>
        </p:nvSpPr>
        <p:spPr>
          <a:xfrm>
            <a:off x="7080523" y="5487335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5E907A3-B9B9-4DD9-B394-4755D12F1C46}"/>
              </a:ext>
            </a:extLst>
          </p:cNvPr>
          <p:cNvSpPr/>
          <p:nvPr/>
        </p:nvSpPr>
        <p:spPr>
          <a:xfrm>
            <a:off x="7562934" y="5487334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571464B-444B-4328-8BE9-E6F3A840991E}"/>
              </a:ext>
            </a:extLst>
          </p:cNvPr>
          <p:cNvSpPr/>
          <p:nvPr/>
        </p:nvSpPr>
        <p:spPr>
          <a:xfrm>
            <a:off x="8045345" y="5487333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96728D1-8E3A-423A-9F5F-FE22A65FAB41}"/>
              </a:ext>
            </a:extLst>
          </p:cNvPr>
          <p:cNvSpPr/>
          <p:nvPr/>
        </p:nvSpPr>
        <p:spPr>
          <a:xfrm>
            <a:off x="9091075" y="5487335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E1C9FA9-E683-4E58-BEFB-31379E38F4AC}"/>
              </a:ext>
            </a:extLst>
          </p:cNvPr>
          <p:cNvSpPr/>
          <p:nvPr/>
        </p:nvSpPr>
        <p:spPr>
          <a:xfrm>
            <a:off x="9573486" y="5487334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3F5238E-48B3-45CA-9343-19A6E1C55F90}"/>
              </a:ext>
            </a:extLst>
          </p:cNvPr>
          <p:cNvSpPr/>
          <p:nvPr/>
        </p:nvSpPr>
        <p:spPr>
          <a:xfrm>
            <a:off x="10055897" y="5487333"/>
            <a:ext cx="466082" cy="4319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83D573-208D-4CB0-8E77-FD341B34E937}"/>
              </a:ext>
            </a:extLst>
          </p:cNvPr>
          <p:cNvSpPr/>
          <p:nvPr/>
        </p:nvSpPr>
        <p:spPr>
          <a:xfrm>
            <a:off x="4409723" y="4016629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52FF3B96-C1D0-4566-9B48-9DAFE5FC29A3}"/>
              </a:ext>
            </a:extLst>
          </p:cNvPr>
          <p:cNvSpPr/>
          <p:nvPr/>
        </p:nvSpPr>
        <p:spPr>
          <a:xfrm>
            <a:off x="4409723" y="4364435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508C9E2-D641-4F08-98DF-EC7DE79926B8}"/>
              </a:ext>
            </a:extLst>
          </p:cNvPr>
          <p:cNvSpPr/>
          <p:nvPr/>
        </p:nvSpPr>
        <p:spPr>
          <a:xfrm>
            <a:off x="4409722" y="4712241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4B962B91-41F8-486E-838D-B07ACABFA042}"/>
              </a:ext>
            </a:extLst>
          </p:cNvPr>
          <p:cNvSpPr/>
          <p:nvPr/>
        </p:nvSpPr>
        <p:spPr>
          <a:xfrm>
            <a:off x="4409722" y="5054432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460B362A-B4E9-4003-809E-19CAB5C07FF3}"/>
              </a:ext>
            </a:extLst>
          </p:cNvPr>
          <p:cNvSpPr/>
          <p:nvPr/>
        </p:nvSpPr>
        <p:spPr>
          <a:xfrm>
            <a:off x="2578381" y="4016629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5D2EA358-30E6-4150-BBCF-34E49FFDD7E6}"/>
              </a:ext>
            </a:extLst>
          </p:cNvPr>
          <p:cNvSpPr/>
          <p:nvPr/>
        </p:nvSpPr>
        <p:spPr>
          <a:xfrm>
            <a:off x="2578381" y="4364435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4139987D-4E29-450F-A243-3FE300D39B94}"/>
              </a:ext>
            </a:extLst>
          </p:cNvPr>
          <p:cNvSpPr/>
          <p:nvPr/>
        </p:nvSpPr>
        <p:spPr>
          <a:xfrm>
            <a:off x="2578380" y="4712241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C6DC593-8118-4CB7-BFA8-BA560CD2D44F}"/>
              </a:ext>
            </a:extLst>
          </p:cNvPr>
          <p:cNvSpPr/>
          <p:nvPr/>
        </p:nvSpPr>
        <p:spPr>
          <a:xfrm>
            <a:off x="1257533" y="4005395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2FA747C1-BEA2-4F20-BEF7-EBD36AE70873}"/>
              </a:ext>
            </a:extLst>
          </p:cNvPr>
          <p:cNvSpPr/>
          <p:nvPr/>
        </p:nvSpPr>
        <p:spPr>
          <a:xfrm>
            <a:off x="1257533" y="4353201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59722FBC-9D18-4DD9-ACCE-EAD714C6CEE9}"/>
              </a:ext>
            </a:extLst>
          </p:cNvPr>
          <p:cNvSpPr/>
          <p:nvPr/>
        </p:nvSpPr>
        <p:spPr>
          <a:xfrm>
            <a:off x="1257532" y="4701007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1240A59D-DD38-428A-B521-02A63C046436}"/>
              </a:ext>
            </a:extLst>
          </p:cNvPr>
          <p:cNvSpPr txBox="1"/>
          <p:nvPr/>
        </p:nvSpPr>
        <p:spPr>
          <a:xfrm>
            <a:off x="1257532" y="5542493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A2898770-E19E-4D5B-94B3-99094C81BFEF}"/>
              </a:ext>
            </a:extLst>
          </p:cNvPr>
          <p:cNvSpPr txBox="1"/>
          <p:nvPr/>
        </p:nvSpPr>
        <p:spPr>
          <a:xfrm>
            <a:off x="2578380" y="5542493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EE4DFBCE-7456-4E44-BD25-EE2C64E87987}"/>
              </a:ext>
            </a:extLst>
          </p:cNvPr>
          <p:cNvSpPr txBox="1"/>
          <p:nvPr/>
        </p:nvSpPr>
        <p:spPr>
          <a:xfrm>
            <a:off x="4409721" y="5492937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522835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D009F-3896-4E44-BB51-F7370823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C0594-8863-49F4-ABE1-0B1929B551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Attention computes a soft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based mapping of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elements.</a:t>
            </a:r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 </a:t>
            </a:r>
            <a:r>
              <a:rPr lang="en-US" b="1" dirty="0"/>
              <a:t>k</a:t>
            </a:r>
            <a:r>
              <a:rPr lang="en-US" b="1" baseline="-25000" dirty="0"/>
              <a:t>i</a:t>
            </a:r>
            <a:r>
              <a:rPr lang="en-US" dirty="0"/>
              <a:t> corresponds to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b="1" dirty="0"/>
              <a:t> v</a:t>
            </a:r>
            <a:r>
              <a:rPr lang="en-US" b="1" baseline="-25000" dirty="0"/>
              <a:t>i</a:t>
            </a:r>
            <a:r>
              <a:rPr lang="en-US" dirty="0"/>
              <a:t>, as in a lookup-table / dictionary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Attention is like a memory read op:</a:t>
            </a:r>
            <a:br>
              <a:rPr lang="en-US" dirty="0"/>
            </a:br>
            <a:r>
              <a:rPr lang="en-US" dirty="0"/>
              <a:t>Mem content: 	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br>
              <a:rPr lang="en-US" b="1" dirty="0"/>
            </a:br>
            <a:r>
              <a:rPr lang="en-US" dirty="0"/>
              <a:t>Mem addresses: 	</a:t>
            </a:r>
            <a:r>
              <a:rPr lang="en-US" b="1" dirty="0">
                <a:solidFill>
                  <a:srgbClr val="F49937"/>
                </a:solidFill>
              </a:rPr>
              <a:t>Keys</a:t>
            </a:r>
            <a:br>
              <a:rPr lang="en-US" b="1" dirty="0"/>
            </a:br>
            <a:r>
              <a:rPr lang="en-US" dirty="0"/>
              <a:t>Read addresses: 	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</a:p>
          <a:p>
            <a:endParaRPr lang="en-US" b="1" dirty="0">
              <a:solidFill>
                <a:srgbClr val="AD55B6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-&gt; Transformer uses a soft, differentiable Attention mechanism!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2C536BE-0A89-4530-A304-8DBEC8D4AC9E}"/>
              </a:ext>
            </a:extLst>
          </p:cNvPr>
          <p:cNvSpPr/>
          <p:nvPr/>
        </p:nvSpPr>
        <p:spPr>
          <a:xfrm>
            <a:off x="9908396" y="1230471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C469AF-64B1-49ED-9BA6-A3F968289A7F}"/>
              </a:ext>
            </a:extLst>
          </p:cNvPr>
          <p:cNvSpPr/>
          <p:nvPr/>
        </p:nvSpPr>
        <p:spPr>
          <a:xfrm>
            <a:off x="9908396" y="1578277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D16B751-F5F0-43D0-8AE5-31B4C95A7B80}"/>
              </a:ext>
            </a:extLst>
          </p:cNvPr>
          <p:cNvSpPr/>
          <p:nvPr/>
        </p:nvSpPr>
        <p:spPr>
          <a:xfrm>
            <a:off x="9908395" y="1926083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D543125-7BB3-4274-A30B-AA81D1D3DA5B}"/>
              </a:ext>
            </a:extLst>
          </p:cNvPr>
          <p:cNvSpPr/>
          <p:nvPr/>
        </p:nvSpPr>
        <p:spPr>
          <a:xfrm>
            <a:off x="9908395" y="2268274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E0876D5-27CD-439F-AF45-3B9FE426A25B}"/>
              </a:ext>
            </a:extLst>
          </p:cNvPr>
          <p:cNvSpPr/>
          <p:nvPr/>
        </p:nvSpPr>
        <p:spPr>
          <a:xfrm>
            <a:off x="8077054" y="1230471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40ADBF2-DC93-417A-8D0A-EDB06C8BF582}"/>
              </a:ext>
            </a:extLst>
          </p:cNvPr>
          <p:cNvSpPr/>
          <p:nvPr/>
        </p:nvSpPr>
        <p:spPr>
          <a:xfrm>
            <a:off x="8077054" y="1578277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1074CB3-497D-44B4-8EA4-550540AD2BAB}"/>
              </a:ext>
            </a:extLst>
          </p:cNvPr>
          <p:cNvSpPr/>
          <p:nvPr/>
        </p:nvSpPr>
        <p:spPr>
          <a:xfrm>
            <a:off x="8077053" y="1926083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6576EEE-C215-4655-970E-590F43EC3541}"/>
              </a:ext>
            </a:extLst>
          </p:cNvPr>
          <p:cNvSpPr/>
          <p:nvPr/>
        </p:nvSpPr>
        <p:spPr>
          <a:xfrm>
            <a:off x="6756206" y="1219237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B75462C-33C7-4CC8-959B-0C1C3D2DE439}"/>
              </a:ext>
            </a:extLst>
          </p:cNvPr>
          <p:cNvSpPr/>
          <p:nvPr/>
        </p:nvSpPr>
        <p:spPr>
          <a:xfrm>
            <a:off x="6756206" y="1567043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A9F47FC-17B9-4BE1-B5D6-38E493375D34}"/>
              </a:ext>
            </a:extLst>
          </p:cNvPr>
          <p:cNvSpPr/>
          <p:nvPr/>
        </p:nvSpPr>
        <p:spPr>
          <a:xfrm>
            <a:off x="6756205" y="1914849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324555-5377-4A33-9E55-BE3900A2113C}"/>
              </a:ext>
            </a:extLst>
          </p:cNvPr>
          <p:cNvSpPr txBox="1"/>
          <p:nvPr/>
        </p:nvSpPr>
        <p:spPr>
          <a:xfrm>
            <a:off x="6756205" y="2756335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941D75-A6D6-4D55-B5C6-DD4D0100346E}"/>
              </a:ext>
            </a:extLst>
          </p:cNvPr>
          <p:cNvSpPr txBox="1"/>
          <p:nvPr/>
        </p:nvSpPr>
        <p:spPr>
          <a:xfrm>
            <a:off x="8077053" y="2756335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651A036-B4EB-497F-8FE6-F2198A74056A}"/>
              </a:ext>
            </a:extLst>
          </p:cNvPr>
          <p:cNvSpPr txBox="1"/>
          <p:nvPr/>
        </p:nvSpPr>
        <p:spPr>
          <a:xfrm>
            <a:off x="9908394" y="2706779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4A341EEF-C773-4AAD-9B31-4B6EF87D0C5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72200" y="3373149"/>
            <a:ext cx="5744766" cy="31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10790B4-FD1B-4E72-AFE6-7A95BE44F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744766" cy="3063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78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379600-4128-4FC8-AC3E-BC79BBCF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Dot Product Attention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C36C9-E5C3-4981-9693-CCE773FC9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90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similarity of each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vector to all </a:t>
            </a:r>
            <a:r>
              <a:rPr lang="en-US" b="1" dirty="0">
                <a:solidFill>
                  <a:srgbClr val="F49937"/>
                </a:solidFill>
              </a:rPr>
              <a:t>Key </a:t>
            </a:r>
            <a:r>
              <a:rPr lang="en-US" dirty="0"/>
              <a:t>vectors is measured via dot-product.</a:t>
            </a:r>
            <a:endParaRPr lang="en-US" b="1" dirty="0">
              <a:solidFill>
                <a:srgbClr val="F49937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These similarity-scores are passed through softmax to determine the contribution of each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element to the output.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weighted average of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rows is computed based on the softmax output.</a:t>
            </a:r>
            <a:endParaRPr lang="en-US" dirty="0">
              <a:solidFill>
                <a:srgbClr val="4086CA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8578A7F-05F8-4375-873E-44D8F34580B6}"/>
              </a:ext>
            </a:extLst>
          </p:cNvPr>
          <p:cNvSpPr/>
          <p:nvPr/>
        </p:nvSpPr>
        <p:spPr>
          <a:xfrm>
            <a:off x="9908396" y="1629304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q1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86B2BE5-CAB6-447F-8C78-A67BF422C8DC}"/>
              </a:ext>
            </a:extLst>
          </p:cNvPr>
          <p:cNvSpPr/>
          <p:nvPr/>
        </p:nvSpPr>
        <p:spPr>
          <a:xfrm>
            <a:off x="9908396" y="1977110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C7D5741-8310-4C9A-8787-C7689BFB2E56}"/>
              </a:ext>
            </a:extLst>
          </p:cNvPr>
          <p:cNvSpPr/>
          <p:nvPr/>
        </p:nvSpPr>
        <p:spPr>
          <a:xfrm>
            <a:off x="9908395" y="2324916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q3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50373629-0D3A-4216-B8C5-66CB35AE75B4}"/>
              </a:ext>
            </a:extLst>
          </p:cNvPr>
          <p:cNvSpPr/>
          <p:nvPr/>
        </p:nvSpPr>
        <p:spPr>
          <a:xfrm>
            <a:off x="9908395" y="2667107"/>
            <a:ext cx="1071475" cy="302930"/>
          </a:xfrm>
          <a:prstGeom prst="rect">
            <a:avLst/>
          </a:prstGeom>
          <a:solidFill>
            <a:srgbClr val="E8CC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q4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A6ED986-9B7C-45C8-B555-1D9084E11E5F}"/>
              </a:ext>
            </a:extLst>
          </p:cNvPr>
          <p:cNvSpPr/>
          <p:nvPr/>
        </p:nvSpPr>
        <p:spPr>
          <a:xfrm>
            <a:off x="8077054" y="1629304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EAD4CC63-46CA-403E-8668-A06B89B62B3D}"/>
              </a:ext>
            </a:extLst>
          </p:cNvPr>
          <p:cNvSpPr/>
          <p:nvPr/>
        </p:nvSpPr>
        <p:spPr>
          <a:xfrm>
            <a:off x="8077054" y="1977110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20B9348-29F2-405A-B308-5252B983C0E1}"/>
              </a:ext>
            </a:extLst>
          </p:cNvPr>
          <p:cNvSpPr/>
          <p:nvPr/>
        </p:nvSpPr>
        <p:spPr>
          <a:xfrm>
            <a:off x="8077053" y="2324916"/>
            <a:ext cx="1071475" cy="302930"/>
          </a:xfrm>
          <a:prstGeom prst="rect">
            <a:avLst/>
          </a:prstGeom>
          <a:solidFill>
            <a:srgbClr val="A0D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95C79E3-5B60-4AF4-BEF3-4AAD55FF71D9}"/>
              </a:ext>
            </a:extLst>
          </p:cNvPr>
          <p:cNvSpPr/>
          <p:nvPr/>
        </p:nvSpPr>
        <p:spPr>
          <a:xfrm>
            <a:off x="6756206" y="1618070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k1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1CD6D3D-CBCB-4768-A066-ADC0AD892F27}"/>
              </a:ext>
            </a:extLst>
          </p:cNvPr>
          <p:cNvSpPr/>
          <p:nvPr/>
        </p:nvSpPr>
        <p:spPr>
          <a:xfrm>
            <a:off x="6756206" y="1965876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k2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500A53AE-232A-43CE-A8FA-DF081BEB3DCF}"/>
              </a:ext>
            </a:extLst>
          </p:cNvPr>
          <p:cNvSpPr/>
          <p:nvPr/>
        </p:nvSpPr>
        <p:spPr>
          <a:xfrm>
            <a:off x="6756205" y="2313682"/>
            <a:ext cx="1071475" cy="302930"/>
          </a:xfrm>
          <a:prstGeom prst="rect">
            <a:avLst/>
          </a:prstGeom>
          <a:solidFill>
            <a:srgbClr val="FBCA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4523786A-FA2C-4E74-98C9-B028C2A2DB45}"/>
              </a:ext>
            </a:extLst>
          </p:cNvPr>
          <p:cNvSpPr txBox="1"/>
          <p:nvPr/>
        </p:nvSpPr>
        <p:spPr>
          <a:xfrm>
            <a:off x="6756205" y="3087928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937"/>
                </a:solidFill>
              </a:rPr>
              <a:t>Key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3525C7-B2E2-4FF3-B66E-C1E176E43D91}"/>
              </a:ext>
            </a:extLst>
          </p:cNvPr>
          <p:cNvSpPr txBox="1"/>
          <p:nvPr/>
        </p:nvSpPr>
        <p:spPr>
          <a:xfrm>
            <a:off x="8077053" y="3087928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086CA"/>
                </a:solidFill>
              </a:rPr>
              <a:t>Value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12A9B91-CA6E-4BA1-AC25-5E44FD9D3CEC}"/>
              </a:ext>
            </a:extLst>
          </p:cNvPr>
          <p:cNvSpPr txBox="1"/>
          <p:nvPr/>
        </p:nvSpPr>
        <p:spPr>
          <a:xfrm>
            <a:off x="9908394" y="3038372"/>
            <a:ext cx="107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D55B6"/>
                </a:solidFill>
              </a:rPr>
              <a:t>Query</a:t>
            </a:r>
          </a:p>
        </p:txBody>
      </p:sp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9B8FC047-96AF-41D4-84EB-6A5D03E103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69342" y="3648287"/>
            <a:ext cx="5181600" cy="20249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3F3D81-4DFA-44D9-9905-9F7F48DE3FFE}"/>
              </a:ext>
            </a:extLst>
          </p:cNvPr>
          <p:cNvCxnSpPr/>
          <p:nvPr/>
        </p:nvCxnSpPr>
        <p:spPr>
          <a:xfrm>
            <a:off x="8924925" y="4972050"/>
            <a:ext cx="280753" cy="4191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329AC9C-8996-43BA-BF62-1886F4467CCE}"/>
              </a:ext>
            </a:extLst>
          </p:cNvPr>
          <p:cNvSpPr txBox="1"/>
          <p:nvPr/>
        </p:nvSpPr>
        <p:spPr>
          <a:xfrm>
            <a:off x="8460835" y="5478045"/>
            <a:ext cx="3731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compensate “variance gain”,</a:t>
            </a:r>
          </a:p>
          <a:p>
            <a:r>
              <a:rPr lang="en-US" dirty="0"/>
              <a:t>lowers softmax temperature,</a:t>
            </a:r>
          </a:p>
          <a:p>
            <a:r>
              <a:rPr lang="en-US" dirty="0"/>
              <a:t>helps gradient flow</a:t>
            </a:r>
          </a:p>
        </p:txBody>
      </p:sp>
    </p:spTree>
    <p:extLst>
      <p:ext uri="{BB962C8B-B14F-4D97-AF65-F5344CB8AC3E}">
        <p14:creationId xmlns:p14="http://schemas.microsoft.com/office/powerpoint/2010/main" val="3406794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D234531-BC57-46CB-AC1F-146A84A73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256141C9-0CA4-44F6-A7B1-5B4492574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1956213" y="1371600"/>
            <a:ext cx="2290071" cy="2836295"/>
          </a:xfr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DBDF970-93D5-4312-A4A3-76860BDE7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4455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 multiple attention functions in parallel: “attention heads”</a:t>
            </a:r>
          </a:p>
          <a:p>
            <a:r>
              <a:rPr lang="en-US" dirty="0"/>
              <a:t>Linearly project </a:t>
            </a:r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,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rgbClr val="AD55B6"/>
                </a:solidFill>
              </a:rPr>
              <a:t>Query</a:t>
            </a:r>
            <a:r>
              <a:rPr lang="en-US" dirty="0"/>
              <a:t> multiple times (with different weights) for each “head”</a:t>
            </a:r>
          </a:p>
          <a:p>
            <a:r>
              <a:rPr lang="en-US" dirty="0"/>
              <a:t>Finally concat all outputs and project once again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Low overhead if </a:t>
            </a:r>
            <a:r>
              <a:rPr lang="en-US" b="1" dirty="0">
                <a:solidFill>
                  <a:srgbClr val="4086CA"/>
                </a:solidFill>
              </a:rPr>
              <a:t>V</a:t>
            </a:r>
            <a:r>
              <a:rPr lang="en-US" dirty="0"/>
              <a:t>, </a:t>
            </a:r>
            <a:r>
              <a:rPr lang="en-US" b="1" dirty="0">
                <a:solidFill>
                  <a:srgbClr val="F49937"/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rgbClr val="AD55B6"/>
                </a:solidFill>
              </a:rPr>
              <a:t>Q</a:t>
            </a:r>
            <a:r>
              <a:rPr lang="en-US" dirty="0"/>
              <a:t> are projected to lower dimensionality</a:t>
            </a:r>
            <a:br>
              <a:rPr lang="en-US" dirty="0"/>
            </a:br>
            <a:r>
              <a:rPr lang="en-US" dirty="0"/>
              <a:t>(e.g. d</a:t>
            </a:r>
            <a:r>
              <a:rPr lang="en-US" baseline="-25000" dirty="0"/>
              <a:t>k</a:t>
            </a:r>
            <a:r>
              <a:rPr lang="en-US" dirty="0"/>
              <a:t> = d</a:t>
            </a:r>
            <a:r>
              <a:rPr lang="en-US" baseline="-25000" dirty="0"/>
              <a:t>model</a:t>
            </a:r>
            <a:r>
              <a:rPr lang="en-US" dirty="0"/>
              <a:t> / h)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C93D350-89D2-472D-8953-807ED035F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386276"/>
            <a:ext cx="3505200" cy="2277176"/>
          </a:xfrm>
          <a:prstGeom prst="rect">
            <a:avLst/>
          </a:prstGeom>
        </p:spPr>
      </p:pic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1221FD94-64C0-43BE-8DEA-A7EF1154521D}"/>
              </a:ext>
            </a:extLst>
          </p:cNvPr>
          <p:cNvSpPr/>
          <p:nvPr/>
        </p:nvSpPr>
        <p:spPr>
          <a:xfrm>
            <a:off x="2255519" y="1465984"/>
            <a:ext cx="1432561" cy="44940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35324CB5-8E56-4380-834B-731880BE64CF}"/>
              </a:ext>
            </a:extLst>
          </p:cNvPr>
          <p:cNvSpPr/>
          <p:nvPr/>
        </p:nvSpPr>
        <p:spPr>
          <a:xfrm>
            <a:off x="1866802" y="3016227"/>
            <a:ext cx="2290071" cy="63015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38160">
            <a:solidFill>
              <a:srgbClr val="FF3300"/>
            </a:solidFill>
            <a:prstDash val="solid"/>
          </a:ln>
        </p:spPr>
        <p:txBody>
          <a:bodyPr vert="horz" wrap="none" lIns="108720" tIns="63720" rIns="108720" bIns="6372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b="1" dirty="0"/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F6AB551-55B1-4864-A891-DE8955D813CF}"/>
              </a:ext>
            </a:extLst>
          </p:cNvPr>
          <p:cNvSpPr/>
          <p:nvPr/>
        </p:nvSpPr>
        <p:spPr>
          <a:xfrm>
            <a:off x="7406011" y="4001294"/>
            <a:ext cx="1132967" cy="713581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E30E43F-9B4E-4110-9555-83EB9CF217F9}"/>
              </a:ext>
            </a:extLst>
          </p:cNvPr>
          <p:cNvSpPr/>
          <p:nvPr/>
        </p:nvSpPr>
        <p:spPr>
          <a:xfrm>
            <a:off x="8951864" y="3839556"/>
            <a:ext cx="1132966" cy="875319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3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34D56-ACCE-46AC-869F-7423E898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116F34-E912-4735-82AD-D91133C49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49937"/>
                </a:solidFill>
              </a:rPr>
              <a:t>Key</a:t>
            </a:r>
            <a:r>
              <a:rPr lang="en-US" dirty="0"/>
              <a:t>, </a:t>
            </a:r>
            <a:r>
              <a:rPr lang="en-US" b="1" dirty="0">
                <a:solidFill>
                  <a:srgbClr val="4086CA"/>
                </a:solidFill>
              </a:rPr>
              <a:t>Value</a:t>
            </a:r>
            <a:r>
              <a:rPr lang="en-US" dirty="0"/>
              <a:t> and </a:t>
            </a:r>
            <a:r>
              <a:rPr lang="en-US" b="1" dirty="0">
                <a:solidFill>
                  <a:srgbClr val="AD55B6"/>
                </a:solidFill>
              </a:rPr>
              <a:t>Query </a:t>
            </a:r>
            <a:r>
              <a:rPr lang="en-US" dirty="0"/>
              <a:t>inputs of a Self-Attention layer are all the same: </a:t>
            </a:r>
            <a:r>
              <a:rPr lang="en-US" dirty="0">
                <a:latin typeface="Consolas" panose="020B0609020204030204" pitchFamily="49" charset="0"/>
              </a:rPr>
              <a:t>multi_head_attention(x, x, x)</a:t>
            </a:r>
          </a:p>
          <a:p>
            <a:r>
              <a:rPr lang="en-US" dirty="0"/>
              <a:t>Create context dependent representations: word -&gt; thought vector</a:t>
            </a:r>
          </a:p>
          <a:p>
            <a:r>
              <a:rPr lang="en-US" dirty="0"/>
              <a:t>Relate with all positions of the input sequence in one step</a:t>
            </a:r>
          </a:p>
          <a:p>
            <a:r>
              <a:rPr lang="en-US" dirty="0"/>
              <a:t>Masked Self-Attention: Let decoder only attend to past outputs</a:t>
            </a:r>
            <a:br>
              <a:rPr lang="en-US" dirty="0"/>
            </a:br>
            <a:r>
              <a:rPr lang="en-US" dirty="0"/>
              <a:t>(masks out all (future) sequence elements to the right of a token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E2D5B4-90FC-4907-8D8B-76DE69E45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18" y="4667250"/>
            <a:ext cx="6096000" cy="2044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CC55FF9-F225-4031-B46B-F823363FCA17}"/>
              </a:ext>
            </a:extLst>
          </p:cNvPr>
          <p:cNvSpPr txBox="1"/>
          <p:nvPr/>
        </p:nvSpPr>
        <p:spPr>
          <a:xfrm>
            <a:off x="2695743" y="6611779"/>
            <a:ext cx="9744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[image source]</a:t>
            </a:r>
            <a:endParaRPr lang="en-US" sz="1000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4B73C4A-2F44-4CB7-91EC-4EB52C36C9C7}"/>
              </a:ext>
            </a:extLst>
          </p:cNvPr>
          <p:cNvCxnSpPr/>
          <p:nvPr/>
        </p:nvCxnSpPr>
        <p:spPr>
          <a:xfrm flipV="1">
            <a:off x="8010525" y="5895975"/>
            <a:ext cx="885825" cy="5238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CC097C20-AEE7-4F7B-9BCC-3C31E30F8D66}"/>
              </a:ext>
            </a:extLst>
          </p:cNvPr>
          <p:cNvSpPr txBox="1"/>
          <p:nvPr/>
        </p:nvSpPr>
        <p:spPr>
          <a:xfrm>
            <a:off x="9067800" y="5711309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fill with </a:t>
            </a:r>
            <a:r>
              <a:rPr lang="en-US" dirty="0">
                <a:latin typeface="Consolas" panose="020B0609020204030204" pitchFamily="49" charset="0"/>
              </a:rPr>
              <a:t>-1e9 </a:t>
            </a:r>
            <a:r>
              <a:rPr lang="en-US" dirty="0"/>
              <a:t>before softmax</a:t>
            </a:r>
          </a:p>
        </p:txBody>
      </p:sp>
    </p:spTree>
    <p:extLst>
      <p:ext uri="{BB962C8B-B14F-4D97-AF65-F5344CB8AC3E}">
        <p14:creationId xmlns:p14="http://schemas.microsoft.com/office/powerpoint/2010/main" val="343103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85041-4387-406B-8969-BCA549DB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E2AD621-22E2-467C-A017-31C3F68E97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93" y="1825625"/>
            <a:ext cx="3709614" cy="4351338"/>
          </a:xfr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A162FC48-88AA-4501-99F9-198B1378F0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674" y="1417193"/>
            <a:ext cx="3472651" cy="4351338"/>
          </a:xfrm>
        </p:spPr>
      </p:pic>
    </p:spTree>
    <p:extLst>
      <p:ext uri="{BB962C8B-B14F-4D97-AF65-F5344CB8AC3E}">
        <p14:creationId xmlns:p14="http://schemas.microsoft.com/office/powerpoint/2010/main" val="318160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A9A78-7DB4-40A5-AF33-BE583B1E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Xamla</a:t>
            </a:r>
            <a:r>
              <a:rPr lang="en-US" baseline="0" dirty="0"/>
              <a:t> &amp; Rosvita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BE11881-93CD-4689-B8DA-7639CFEA1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" y="1368182"/>
            <a:ext cx="4750341" cy="2669663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171B99-7A14-4969-8ECF-5E886DEE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95" y="3623266"/>
            <a:ext cx="5568069" cy="31292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6912402-446D-4344-A216-0E4BFAFB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0" y="4082823"/>
            <a:ext cx="4750341" cy="2669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6A56E8A-C132-44F8-9C51-477FA09A7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95" y="365125"/>
            <a:ext cx="5568069" cy="31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b="1" dirty="0"/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endParaRPr lang="en-US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27D7E543-E31E-40AA-8728-C537CC28F2F3}"/>
              </a:ext>
            </a:extLst>
          </p:cNvPr>
          <p:cNvSpPr/>
          <p:nvPr/>
        </p:nvSpPr>
        <p:spPr>
          <a:xfrm>
            <a:off x="7391769" y="2952357"/>
            <a:ext cx="1167284" cy="550602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86BD1BE-E145-4413-B9E6-2F8C6647DF10}"/>
              </a:ext>
            </a:extLst>
          </p:cNvPr>
          <p:cNvSpPr/>
          <p:nvPr/>
        </p:nvSpPr>
        <p:spPr>
          <a:xfrm>
            <a:off x="8951496" y="1904593"/>
            <a:ext cx="1145012" cy="540938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81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2A38AAF9-F11B-43E1-B1E6-F3147CE09D6F}"/>
              </a:ext>
            </a:extLst>
          </p:cNvPr>
          <p:cNvSpPr/>
          <p:nvPr/>
        </p:nvSpPr>
        <p:spPr>
          <a:xfrm>
            <a:off x="6462508" y="1834410"/>
            <a:ext cx="2675878" cy="256365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3A241C-C6E7-4676-A49D-3DCC6586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Position-wise Feed-Forward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8BA4A7-9C29-48C0-928A-8F75AB8D5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linear transformation with a ReLU activation function</a:t>
            </a:r>
          </a:p>
          <a:p>
            <a:r>
              <a:rPr lang="en-US" dirty="0"/>
              <a:t>Shared weights for all positions in a layer, like Conv with kernel-size 1</a:t>
            </a:r>
          </a:p>
          <a:p>
            <a:r>
              <a:rPr lang="en-US" dirty="0"/>
              <a:t>Different weights layer to layer</a:t>
            </a:r>
          </a:p>
          <a:p>
            <a:r>
              <a:rPr lang="en-US" dirty="0"/>
              <a:t>Inner layer dimensionality:</a:t>
            </a:r>
            <a:br>
              <a:rPr lang="en-US" dirty="0"/>
            </a:br>
            <a:r>
              <a:rPr lang="en-US" dirty="0"/>
              <a:t>d</a:t>
            </a:r>
            <a:r>
              <a:rPr lang="en-US" i="1" baseline="-25000" dirty="0"/>
              <a:t>ff</a:t>
            </a:r>
            <a:r>
              <a:rPr lang="en-US" dirty="0"/>
              <a:t> = 4 * d</a:t>
            </a:r>
            <a:r>
              <a:rPr lang="en-US" i="1" baseline="-25000" dirty="0"/>
              <a:t>model</a:t>
            </a:r>
          </a:p>
          <a:p>
            <a:endParaRPr lang="en-US" i="1" baseline="-25000" dirty="0"/>
          </a:p>
          <a:p>
            <a:r>
              <a:rPr lang="en-US" dirty="0"/>
              <a:t>Contains ~50% of the transformer parameters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4720B4E-7FC3-47B6-9F89-7ABC77432E1E}"/>
              </a:ext>
            </a:extLst>
          </p:cNvPr>
          <p:cNvSpPr/>
          <p:nvPr/>
        </p:nvSpPr>
        <p:spPr>
          <a:xfrm>
            <a:off x="6628800" y="2894132"/>
            <a:ext cx="2328576" cy="40124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ReLU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618315-F5BD-4045-B24C-EEE6F8AF0527}"/>
              </a:ext>
            </a:extLst>
          </p:cNvPr>
          <p:cNvCxnSpPr>
            <a:cxnSpLocks/>
            <a:stCxn id="20" idx="3"/>
            <a:endCxn id="6" idx="2"/>
          </p:cNvCxnSpPr>
          <p:nvPr/>
        </p:nvCxnSpPr>
        <p:spPr>
          <a:xfrm flipV="1">
            <a:off x="7793087" y="3295374"/>
            <a:ext cx="1" cy="189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0324BE6-6D83-42A7-B064-0A9FC6298EAE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 flipV="1">
            <a:off x="7793088" y="2662460"/>
            <a:ext cx="0" cy="231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917FB21F-8FB7-4CA2-AE5E-5FD49BE9A3D6}"/>
              </a:ext>
            </a:extLst>
          </p:cNvPr>
          <p:cNvSpPr txBox="1"/>
          <p:nvPr/>
        </p:nvSpPr>
        <p:spPr>
          <a:xfrm>
            <a:off x="9418880" y="2669972"/>
            <a:ext cx="96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FFN</a:t>
            </a:r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DCF4C78A-6AE5-431A-90E4-4846AEA64147}"/>
              </a:ext>
            </a:extLst>
          </p:cNvPr>
          <p:cNvSpPr/>
          <p:nvPr/>
        </p:nvSpPr>
        <p:spPr>
          <a:xfrm>
            <a:off x="8741495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6541D4F7-1D54-45A7-8EC4-FD0109D36708}"/>
              </a:ext>
            </a:extLst>
          </p:cNvPr>
          <p:cNvSpPr/>
          <p:nvPr/>
        </p:nvSpPr>
        <p:spPr>
          <a:xfrm>
            <a:off x="7637483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11B888BE-5153-44F5-8C8A-E8564EF4EDF7}"/>
              </a:ext>
            </a:extLst>
          </p:cNvPr>
          <p:cNvSpPr/>
          <p:nvPr/>
        </p:nvSpPr>
        <p:spPr>
          <a:xfrm>
            <a:off x="7095576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8A3BA4E7-DD6B-4C02-977F-1E13426E7A3E}"/>
              </a:ext>
            </a:extLst>
          </p:cNvPr>
          <p:cNvSpPr/>
          <p:nvPr/>
        </p:nvSpPr>
        <p:spPr>
          <a:xfrm>
            <a:off x="6546936" y="524350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617E1707-1FAB-4C92-A56B-9E82AB8CCE67}"/>
              </a:ext>
            </a:extLst>
          </p:cNvPr>
          <p:cNvSpPr/>
          <p:nvPr/>
        </p:nvSpPr>
        <p:spPr>
          <a:xfrm>
            <a:off x="6546936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F5EB98F3-8BC6-43C1-931F-2DD7D13A03AB}"/>
              </a:ext>
            </a:extLst>
          </p:cNvPr>
          <p:cNvSpPr/>
          <p:nvPr/>
        </p:nvSpPr>
        <p:spPr>
          <a:xfrm>
            <a:off x="7095576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26FDA88E-C975-47BE-90DB-23DC0DC402A6}"/>
              </a:ext>
            </a:extLst>
          </p:cNvPr>
          <p:cNvSpPr/>
          <p:nvPr/>
        </p:nvSpPr>
        <p:spPr>
          <a:xfrm>
            <a:off x="7637483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EC780798-69BB-408A-8183-376BCDB3EE2F}"/>
              </a:ext>
            </a:extLst>
          </p:cNvPr>
          <p:cNvSpPr/>
          <p:nvPr/>
        </p:nvSpPr>
        <p:spPr>
          <a:xfrm>
            <a:off x="8741495" y="602101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4472C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03C841FA-4B93-4B2C-8843-51604F9455AD}"/>
              </a:ext>
            </a:extLst>
          </p:cNvPr>
          <p:cNvSpPr/>
          <p:nvPr/>
        </p:nvSpPr>
        <p:spPr>
          <a:xfrm>
            <a:off x="7637483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5F575465-B3A5-4253-B3F2-F6CEFC64BAA8}"/>
              </a:ext>
            </a:extLst>
          </p:cNvPr>
          <p:cNvSpPr/>
          <p:nvPr/>
        </p:nvSpPr>
        <p:spPr>
          <a:xfrm>
            <a:off x="8741495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25FCACC9-B539-4885-88AE-8238C032C6C8}"/>
              </a:ext>
            </a:extLst>
          </p:cNvPr>
          <p:cNvSpPr/>
          <p:nvPr/>
        </p:nvSpPr>
        <p:spPr>
          <a:xfrm>
            <a:off x="6546936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E5B56E77-6809-4E1E-B125-C6BA2CE035BF}"/>
              </a:ext>
            </a:extLst>
          </p:cNvPr>
          <p:cNvSpPr/>
          <p:nvPr/>
        </p:nvSpPr>
        <p:spPr>
          <a:xfrm>
            <a:off x="7095576" y="5629455"/>
            <a:ext cx="45720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20386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5" name="Gerader Verbinder 34">
            <a:extLst>
              <a:ext uri="{FF2B5EF4-FFF2-40B4-BE49-F238E27FC236}">
                <a16:creationId xmlns:a16="http://schemas.microsoft.com/office/drawing/2014/main" id="{F1DB7693-7442-4D76-AABF-B653EF6E957B}"/>
              </a:ext>
            </a:extLst>
          </p:cNvPr>
          <p:cNvSpPr/>
          <p:nvPr/>
        </p:nvSpPr>
        <p:spPr>
          <a:xfrm flipV="1">
            <a:off x="7347455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6" name="Gerader Verbinder 35">
            <a:extLst>
              <a:ext uri="{FF2B5EF4-FFF2-40B4-BE49-F238E27FC236}">
                <a16:creationId xmlns:a16="http://schemas.microsoft.com/office/drawing/2014/main" id="{CFB1703C-4708-4D33-A5BB-29F0C2720A9A}"/>
              </a:ext>
            </a:extLst>
          </p:cNvPr>
          <p:cNvSpPr/>
          <p:nvPr/>
        </p:nvSpPr>
        <p:spPr>
          <a:xfrm flipV="1">
            <a:off x="7894973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7" name="Gerader Verbinder 36">
            <a:extLst>
              <a:ext uri="{FF2B5EF4-FFF2-40B4-BE49-F238E27FC236}">
                <a16:creationId xmlns:a16="http://schemas.microsoft.com/office/drawing/2014/main" id="{68DB6B34-477F-431F-985A-6BFEA1BE3940}"/>
              </a:ext>
            </a:extLst>
          </p:cNvPr>
          <p:cNvSpPr/>
          <p:nvPr/>
        </p:nvSpPr>
        <p:spPr>
          <a:xfrm flipV="1">
            <a:off x="9004596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8" name="Gerader Verbinder 37">
            <a:extLst>
              <a:ext uri="{FF2B5EF4-FFF2-40B4-BE49-F238E27FC236}">
                <a16:creationId xmlns:a16="http://schemas.microsoft.com/office/drawing/2014/main" id="{74238F06-680A-49F1-93BB-4D019FED0E09}"/>
              </a:ext>
            </a:extLst>
          </p:cNvPr>
          <p:cNvSpPr/>
          <p:nvPr/>
        </p:nvSpPr>
        <p:spPr>
          <a:xfrm flipV="1">
            <a:off x="6821255" y="5388794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9" name="Gerader Verbinder 38">
            <a:extLst>
              <a:ext uri="{FF2B5EF4-FFF2-40B4-BE49-F238E27FC236}">
                <a16:creationId xmlns:a16="http://schemas.microsoft.com/office/drawing/2014/main" id="{712EFBAE-4767-4D4F-93F3-B36446018FD7}"/>
              </a:ext>
            </a:extLst>
          </p:cNvPr>
          <p:cNvSpPr/>
          <p:nvPr/>
        </p:nvSpPr>
        <p:spPr>
          <a:xfrm flipV="1">
            <a:off x="8979816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0" name="Gerader Verbinder 39">
            <a:extLst>
              <a:ext uri="{FF2B5EF4-FFF2-40B4-BE49-F238E27FC236}">
                <a16:creationId xmlns:a16="http://schemas.microsoft.com/office/drawing/2014/main" id="{A7228B33-3EF2-40F9-9877-AE1E226511CC}"/>
              </a:ext>
            </a:extLst>
          </p:cNvPr>
          <p:cNvSpPr/>
          <p:nvPr/>
        </p:nvSpPr>
        <p:spPr>
          <a:xfrm flipV="1">
            <a:off x="6785255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1" name="Gerader Verbinder 40">
            <a:extLst>
              <a:ext uri="{FF2B5EF4-FFF2-40B4-BE49-F238E27FC236}">
                <a16:creationId xmlns:a16="http://schemas.microsoft.com/office/drawing/2014/main" id="{D74A1FD9-21D1-42F6-87A6-40F83EF35F4E}"/>
              </a:ext>
            </a:extLst>
          </p:cNvPr>
          <p:cNvSpPr/>
          <p:nvPr/>
        </p:nvSpPr>
        <p:spPr>
          <a:xfrm flipV="1">
            <a:off x="7333896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2" name="Gerader Verbinder 41">
            <a:extLst>
              <a:ext uri="{FF2B5EF4-FFF2-40B4-BE49-F238E27FC236}">
                <a16:creationId xmlns:a16="http://schemas.microsoft.com/office/drawing/2014/main" id="{F4EC995E-11C3-4166-AF60-FD6E186E9B77}"/>
              </a:ext>
            </a:extLst>
          </p:cNvPr>
          <p:cNvSpPr/>
          <p:nvPr/>
        </p:nvSpPr>
        <p:spPr>
          <a:xfrm flipV="1">
            <a:off x="7875803" y="5754615"/>
            <a:ext cx="0" cy="18288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99360" tIns="54360" rIns="99360" bIns="543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66B6E2E-FF3F-4A99-B631-4E4D55801AA6}"/>
              </a:ext>
            </a:extLst>
          </p:cNvPr>
          <p:cNvSpPr txBox="1"/>
          <p:nvPr/>
        </p:nvSpPr>
        <p:spPr>
          <a:xfrm>
            <a:off x="8193970" y="5150725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56CA3E30-795D-4509-8616-87904CDBF659}"/>
              </a:ext>
            </a:extLst>
          </p:cNvPr>
          <p:cNvSpPr txBox="1"/>
          <p:nvPr/>
        </p:nvSpPr>
        <p:spPr>
          <a:xfrm>
            <a:off x="8193969" y="5497751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4851BDA-D142-4068-B47C-53776D5EB5B1}"/>
              </a:ext>
            </a:extLst>
          </p:cNvPr>
          <p:cNvSpPr txBox="1"/>
          <p:nvPr/>
        </p:nvSpPr>
        <p:spPr>
          <a:xfrm>
            <a:off x="8193969" y="5880607"/>
            <a:ext cx="457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…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4C1F41D-E171-44C3-8C76-898E12A836C1}"/>
              </a:ext>
            </a:extLst>
          </p:cNvPr>
          <p:cNvSpPr txBox="1"/>
          <p:nvPr/>
        </p:nvSpPr>
        <p:spPr>
          <a:xfrm>
            <a:off x="9491247" y="5119947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2778ACC8-4556-400E-A424-EFFBA822BB58}"/>
              </a:ext>
            </a:extLst>
          </p:cNvPr>
          <p:cNvSpPr txBox="1"/>
          <p:nvPr/>
        </p:nvSpPr>
        <p:spPr>
          <a:xfrm>
            <a:off x="9491247" y="5912846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Linear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8422EC74-9E22-4565-8D14-3B2354246A6B}"/>
              </a:ext>
            </a:extLst>
          </p:cNvPr>
          <p:cNvSpPr txBox="1"/>
          <p:nvPr/>
        </p:nvSpPr>
        <p:spPr>
          <a:xfrm>
            <a:off x="9491247" y="5516396"/>
            <a:ext cx="824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ReLU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5B13906-AFE7-44C1-B3FD-B61C422D7233}"/>
              </a:ext>
            </a:extLst>
          </p:cNvPr>
          <p:cNvCxnSpPr>
            <a:cxnSpLocks/>
          </p:cNvCxnSpPr>
          <p:nvPr/>
        </p:nvCxnSpPr>
        <p:spPr>
          <a:xfrm flipV="1">
            <a:off x="7808862" y="4252376"/>
            <a:ext cx="0" cy="4374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3DA86051-E8EB-4FA0-8D39-CAAC896B63D1}"/>
              </a:ext>
            </a:extLst>
          </p:cNvPr>
          <p:cNvCxnSpPr>
            <a:cxnSpLocks/>
          </p:cNvCxnSpPr>
          <p:nvPr/>
        </p:nvCxnSpPr>
        <p:spPr>
          <a:xfrm flipV="1">
            <a:off x="7744349" y="1576356"/>
            <a:ext cx="1" cy="465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E0D13166-59E5-481B-A8DA-4B22CE84CDB3}"/>
              </a:ext>
            </a:extLst>
          </p:cNvPr>
          <p:cNvSpPr txBox="1"/>
          <p:nvPr/>
        </p:nvSpPr>
        <p:spPr>
          <a:xfrm>
            <a:off x="6531509" y="6195975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E25F9E-DB53-4CA4-A200-4278ADAC6035}"/>
              </a:ext>
            </a:extLst>
          </p:cNvPr>
          <p:cNvSpPr txBox="1"/>
          <p:nvPr/>
        </p:nvSpPr>
        <p:spPr>
          <a:xfrm>
            <a:off x="7080149" y="6201410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F511784F-3D89-47F3-BFAD-A35643E46414}"/>
              </a:ext>
            </a:extLst>
          </p:cNvPr>
          <p:cNvSpPr txBox="1"/>
          <p:nvPr/>
        </p:nvSpPr>
        <p:spPr>
          <a:xfrm>
            <a:off x="8760569" y="6204022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n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80E7B64-EDBC-40F3-B171-CD0D73F41022}"/>
              </a:ext>
            </a:extLst>
          </p:cNvPr>
          <p:cNvSpPr txBox="1"/>
          <p:nvPr/>
        </p:nvSpPr>
        <p:spPr>
          <a:xfrm>
            <a:off x="7628976" y="6204589"/>
            <a:ext cx="488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  <a:r>
              <a:rPr lang="en-US" sz="1200" baseline="-25000" dirty="0"/>
              <a:t>3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9B6C42CE-4B8B-4554-AB81-4C4E258C72C1}"/>
              </a:ext>
            </a:extLst>
          </p:cNvPr>
          <p:cNvSpPr txBox="1"/>
          <p:nvPr/>
        </p:nvSpPr>
        <p:spPr>
          <a:xfrm>
            <a:off x="9547438" y="4325237"/>
            <a:ext cx="173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weights</a:t>
            </a:r>
          </a:p>
        </p:txBody>
      </p: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75EB3007-6950-40DA-A303-AC8BB2758D3D}"/>
              </a:ext>
            </a:extLst>
          </p:cNvPr>
          <p:cNvCxnSpPr/>
          <p:nvPr/>
        </p:nvCxnSpPr>
        <p:spPr>
          <a:xfrm flipV="1">
            <a:off x="6821255" y="4503919"/>
            <a:ext cx="2726184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8E5FD94-6C4E-42D7-80CE-69ADD78D6D94}"/>
              </a:ext>
            </a:extLst>
          </p:cNvPr>
          <p:cNvCxnSpPr/>
          <p:nvPr/>
        </p:nvCxnSpPr>
        <p:spPr>
          <a:xfrm flipV="1">
            <a:off x="7449836" y="4503919"/>
            <a:ext cx="2097603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F30A8ED1-17CF-423C-A4BC-43D2FEB950C6}"/>
              </a:ext>
            </a:extLst>
          </p:cNvPr>
          <p:cNvCxnSpPr/>
          <p:nvPr/>
        </p:nvCxnSpPr>
        <p:spPr>
          <a:xfrm flipV="1">
            <a:off x="7894973" y="4503919"/>
            <a:ext cx="1652466" cy="61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0C5B92A0-E58D-457F-B112-3F4FEF154208}"/>
              </a:ext>
            </a:extLst>
          </p:cNvPr>
          <p:cNvCxnSpPr/>
          <p:nvPr/>
        </p:nvCxnSpPr>
        <p:spPr>
          <a:xfrm flipV="1">
            <a:off x="9004596" y="4503919"/>
            <a:ext cx="542842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: obere Ecken abgeschnitten 8">
            <a:extLst>
              <a:ext uri="{FF2B5EF4-FFF2-40B4-BE49-F238E27FC236}">
                <a16:creationId xmlns:a16="http://schemas.microsoft.com/office/drawing/2014/main" id="{2FA5A441-534C-4C7D-85F4-9BC90C80363D}"/>
              </a:ext>
            </a:extLst>
          </p:cNvPr>
          <p:cNvSpPr/>
          <p:nvPr/>
        </p:nvSpPr>
        <p:spPr>
          <a:xfrm>
            <a:off x="6628800" y="1982395"/>
            <a:ext cx="2328576" cy="680065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  <a:p>
            <a:pPr algn="ctr"/>
            <a:r>
              <a:rPr lang="en-US" dirty="0"/>
              <a:t>(in: 2048, out: 512)</a:t>
            </a:r>
          </a:p>
        </p:txBody>
      </p:sp>
      <p:sp>
        <p:nvSpPr>
          <p:cNvPr id="20" name="Rechteck: obere Ecken abgeschnitten 19">
            <a:extLst>
              <a:ext uri="{FF2B5EF4-FFF2-40B4-BE49-F238E27FC236}">
                <a16:creationId xmlns:a16="http://schemas.microsoft.com/office/drawing/2014/main" id="{544E3217-1297-4DCE-9BB5-8D4813256795}"/>
              </a:ext>
            </a:extLst>
          </p:cNvPr>
          <p:cNvSpPr/>
          <p:nvPr/>
        </p:nvSpPr>
        <p:spPr>
          <a:xfrm>
            <a:off x="6628799" y="3484374"/>
            <a:ext cx="2328576" cy="756104"/>
          </a:xfrm>
          <a:prstGeom prst="snip2SameRect">
            <a:avLst>
              <a:gd name="adj1" fmla="val 0"/>
              <a:gd name="adj2" fmla="val 36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</a:t>
            </a:r>
          </a:p>
          <a:p>
            <a:pPr algn="ctr"/>
            <a:r>
              <a:rPr lang="en-US" dirty="0"/>
              <a:t>(in: 512, out: 2048)</a:t>
            </a:r>
          </a:p>
        </p:txBody>
      </p:sp>
    </p:spTree>
    <p:extLst>
      <p:ext uri="{BB962C8B-B14F-4D97-AF65-F5344CB8AC3E}">
        <p14:creationId xmlns:p14="http://schemas.microsoft.com/office/powerpoint/2010/main" val="402316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b="1" dirty="0"/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0C9F6BF-891D-4E52-8506-C861F87C8B85}"/>
              </a:ext>
            </a:extLst>
          </p:cNvPr>
          <p:cNvSpPr/>
          <p:nvPr/>
        </p:nvSpPr>
        <p:spPr>
          <a:xfrm>
            <a:off x="8953088" y="1656370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8580FB0-F3BC-492A-B9B0-554E0DDC5BDC}"/>
              </a:ext>
            </a:extLst>
          </p:cNvPr>
          <p:cNvSpPr/>
          <p:nvPr/>
        </p:nvSpPr>
        <p:spPr>
          <a:xfrm>
            <a:off x="8964288" y="2555082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A9E3545-0E0A-4397-A4D8-C5364A2820BC}"/>
              </a:ext>
            </a:extLst>
          </p:cNvPr>
          <p:cNvSpPr/>
          <p:nvPr/>
        </p:nvSpPr>
        <p:spPr>
          <a:xfrm>
            <a:off x="8955321" y="3601709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92348428-D058-463F-8EAD-C459CA35286C}"/>
              </a:ext>
            </a:extLst>
          </p:cNvPr>
          <p:cNvSpPr/>
          <p:nvPr/>
        </p:nvSpPr>
        <p:spPr>
          <a:xfrm>
            <a:off x="7285642" y="3774281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D9A1268-FD8B-459E-92B6-726FBED3D03C}"/>
              </a:ext>
            </a:extLst>
          </p:cNvPr>
          <p:cNvSpPr/>
          <p:nvPr/>
        </p:nvSpPr>
        <p:spPr>
          <a:xfrm>
            <a:off x="7276676" y="2723163"/>
            <a:ext cx="1272003" cy="29345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50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71CE4-EE16-43C5-9B72-7B7AB49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&amp; Normalization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581B98-5FF7-49EA-B966-81291A7C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92352" cy="4351338"/>
          </a:xfrm>
        </p:spPr>
        <p:txBody>
          <a:bodyPr>
            <a:normAutofit/>
          </a:bodyPr>
          <a:lstStyle/>
          <a:p>
            <a:r>
              <a:rPr lang="en-US" dirty="0"/>
              <a:t>Help avoiding vanishing gradients</a:t>
            </a:r>
          </a:p>
          <a:p>
            <a:r>
              <a:rPr lang="en-US" dirty="0"/>
              <a:t>Layer(x) = </a:t>
            </a:r>
            <a:br>
              <a:rPr lang="en-US" dirty="0"/>
            </a:br>
            <a:r>
              <a:rPr lang="en-US" dirty="0"/>
              <a:t>LayerNorm(x + Sublayer(x))</a:t>
            </a:r>
          </a:p>
          <a:p>
            <a:r>
              <a:rPr lang="en-US" dirty="0"/>
              <a:t>Note: All sub-layers have the same output size: d</a:t>
            </a:r>
            <a:r>
              <a:rPr lang="en-US" i="1" baseline="-25000" dirty="0"/>
              <a:t>model</a:t>
            </a:r>
          </a:p>
          <a:p>
            <a:r>
              <a:rPr lang="en-US" dirty="0"/>
              <a:t>LayerNorm: mean and variance of each element-vector is normalized independently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75D1FCDD-F35C-4A01-89B7-CD9425636D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060" y="1825625"/>
            <a:ext cx="4651880" cy="4351338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A2823B0-FB88-44E6-A163-661FCB1D7DE5}"/>
              </a:ext>
            </a:extLst>
          </p:cNvPr>
          <p:cNvSpPr txBox="1"/>
          <p:nvPr/>
        </p:nvSpPr>
        <p:spPr>
          <a:xfrm>
            <a:off x="10322062" y="6369764"/>
            <a:ext cx="1290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[Image Source]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4253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Encoder &amp; Decoder</a:t>
            </a:r>
          </a:p>
          <a:p>
            <a:r>
              <a:rPr lang="en-US" dirty="0"/>
              <a:t>Input Embedding</a:t>
            </a:r>
          </a:p>
          <a:p>
            <a:r>
              <a:rPr lang="en-US" dirty="0"/>
              <a:t>Next Token Classifier</a:t>
            </a:r>
          </a:p>
          <a:p>
            <a:r>
              <a:rPr lang="en-US" dirty="0"/>
              <a:t>Autoregressive Decoder</a:t>
            </a:r>
          </a:p>
          <a:p>
            <a:r>
              <a:rPr lang="en-US" dirty="0"/>
              <a:t>Encoder-Decoder Attention</a:t>
            </a:r>
          </a:p>
          <a:p>
            <a:r>
              <a:rPr lang="en-US" dirty="0"/>
              <a:t>Self-Attention</a:t>
            </a:r>
          </a:p>
          <a:p>
            <a:r>
              <a:rPr lang="en-US" dirty="0"/>
              <a:t>Feed-Forward Layer</a:t>
            </a:r>
          </a:p>
          <a:p>
            <a:r>
              <a:rPr lang="en-US" dirty="0"/>
              <a:t>Residual &amp; Normalization</a:t>
            </a:r>
          </a:p>
          <a:p>
            <a:r>
              <a:rPr lang="en-US" b="1" dirty="0"/>
              <a:t>Positional Encoding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7B59F06-DDFF-4BC4-90A9-13FF943CB467}"/>
              </a:ext>
            </a:extLst>
          </p:cNvPr>
          <p:cNvSpPr/>
          <p:nvPr/>
        </p:nvSpPr>
        <p:spPr>
          <a:xfrm>
            <a:off x="6479750" y="4874419"/>
            <a:ext cx="4566500" cy="614363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74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5974A052-E285-4F53-8A0A-769912F325F0}"/>
              </a:ext>
            </a:extLst>
          </p:cNvPr>
          <p:cNvSpPr/>
          <p:nvPr/>
        </p:nvSpPr>
        <p:spPr>
          <a:xfrm>
            <a:off x="2211977" y="2764704"/>
            <a:ext cx="7851757" cy="167884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20D02D26-F2DA-49ED-B558-67A00DCD13C8}"/>
              </a:ext>
            </a:extLst>
          </p:cNvPr>
          <p:cNvSpPr/>
          <p:nvPr/>
        </p:nvSpPr>
        <p:spPr>
          <a:xfrm>
            <a:off x="2322564" y="4767015"/>
            <a:ext cx="2322350" cy="1445179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90BF2976-A81B-41E7-BB44-4C227C95FC80}"/>
              </a:ext>
            </a:extLst>
          </p:cNvPr>
          <p:cNvSpPr/>
          <p:nvPr/>
        </p:nvSpPr>
        <p:spPr>
          <a:xfrm>
            <a:off x="6303737" y="4763036"/>
            <a:ext cx="3649408" cy="144567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1FD51C-0428-4921-A9C2-2E0B459BA336}"/>
              </a:ext>
            </a:extLst>
          </p:cNvPr>
          <p:cNvSpPr txBox="1"/>
          <p:nvPr/>
        </p:nvSpPr>
        <p:spPr>
          <a:xfrm>
            <a:off x="2322564" y="6208083"/>
            <a:ext cx="1953436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INPUT EMBEDDING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3208C2-2587-4EC5-981F-1DC17DDEE75B}"/>
              </a:ext>
            </a:extLst>
          </p:cNvPr>
          <p:cNvSpPr txBox="1"/>
          <p:nvPr/>
        </p:nvSpPr>
        <p:spPr>
          <a:xfrm>
            <a:off x="6303738" y="6220709"/>
            <a:ext cx="2160159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 EMBEDDING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153D34E-FE0F-4E4E-9FBE-7A2504F42619}"/>
              </a:ext>
            </a:extLst>
          </p:cNvPr>
          <p:cNvGrpSpPr/>
          <p:nvPr/>
        </p:nvGrpSpPr>
        <p:grpSpPr>
          <a:xfrm>
            <a:off x="3870798" y="5548666"/>
            <a:ext cx="552941" cy="110588"/>
            <a:chOff x="3200400" y="4114800"/>
            <a:chExt cx="457200" cy="91440"/>
          </a:xfrm>
        </p:grpSpPr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AD276274-8DE5-4DD3-B8E2-DC457C3866EA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D8C82955-7C29-4A28-B346-43266D4AB78F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99BBE19-66B0-4BA1-852C-98472A376952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739A06A-37E3-41A4-BD43-AB1DFA757A03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D3B8EC25-DA7E-4438-97D0-8AC68A0E1216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1F0D1BB-8C31-4859-A50F-112B6DD12E1C}"/>
              </a:ext>
            </a:extLst>
          </p:cNvPr>
          <p:cNvGrpSpPr/>
          <p:nvPr/>
        </p:nvGrpSpPr>
        <p:grpSpPr>
          <a:xfrm>
            <a:off x="3207270" y="5548666"/>
            <a:ext cx="552941" cy="110588"/>
            <a:chOff x="2651760" y="4114800"/>
            <a:chExt cx="457200" cy="91440"/>
          </a:xfrm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F10083E1-7D26-49CD-94D1-EE9A5E043F4A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F3CFBADF-CF13-4599-8D5C-27D8CD1BFC64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703DB95-BA4F-4F29-BE89-07460ABE6C9A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D4DE90-EDD1-42D8-98A9-D44BEE77C6F7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0862A6C-1F25-448A-89BC-181AB6D71918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FCC30CF-7809-423E-8B41-4EEA9EE0710C}"/>
              </a:ext>
            </a:extLst>
          </p:cNvPr>
          <p:cNvGrpSpPr/>
          <p:nvPr/>
        </p:nvGrpSpPr>
        <p:grpSpPr>
          <a:xfrm>
            <a:off x="2543741" y="5548666"/>
            <a:ext cx="552941" cy="110588"/>
            <a:chOff x="2103120" y="4114800"/>
            <a:chExt cx="457200" cy="9144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7D432A1A-E02B-4D81-AA3F-25A0AB50EA61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FFC6CB67-556D-4013-8987-D5D1B44EE0B9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B2F1F45-5BDE-467E-8BE2-3F56B0DCC358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9799A26-F7E1-4DEC-ACCF-8F2275AA15E2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7012D9B8-544C-470F-B67B-9B00404E7ECD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/>
            </a:solidFill>
            <a:ln w="0">
              <a:solidFill>
                <a:srgbClr val="2B511A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5" name="Textfeld 24">
            <a:extLst>
              <a:ext uri="{FF2B5EF4-FFF2-40B4-BE49-F238E27FC236}">
                <a16:creationId xmlns:a16="http://schemas.microsoft.com/office/drawing/2014/main" id="{BFE5FC8D-3E37-44AF-A3AB-9CAB503A7A6B}"/>
              </a:ext>
            </a:extLst>
          </p:cNvPr>
          <p:cNvSpPr txBox="1"/>
          <p:nvPr/>
        </p:nvSpPr>
        <p:spPr>
          <a:xfrm>
            <a:off x="2482707" y="5659255"/>
            <a:ext cx="675009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how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F43093D-CE42-450D-8262-E5C1EDA3C07B}"/>
              </a:ext>
            </a:extLst>
          </p:cNvPr>
          <p:cNvSpPr txBox="1"/>
          <p:nvPr/>
        </p:nvSpPr>
        <p:spPr>
          <a:xfrm>
            <a:off x="3194517" y="5659255"/>
            <a:ext cx="578443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are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28BBC9-B675-4366-B7F6-2AC421A388CF}"/>
              </a:ext>
            </a:extLst>
          </p:cNvPr>
          <p:cNvSpPr txBox="1"/>
          <p:nvPr/>
        </p:nvSpPr>
        <p:spPr>
          <a:xfrm>
            <a:off x="3837335" y="5659255"/>
            <a:ext cx="6198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62A73B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you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754DB9E6-7698-4C6C-9FB6-7FE82EA25187}"/>
              </a:ext>
            </a:extLst>
          </p:cNvPr>
          <p:cNvGrpSpPr/>
          <p:nvPr/>
        </p:nvGrpSpPr>
        <p:grpSpPr>
          <a:xfrm>
            <a:off x="7851971" y="5545183"/>
            <a:ext cx="552941" cy="110588"/>
            <a:chOff x="6492240" y="4111920"/>
            <a:chExt cx="457200" cy="91440"/>
          </a:xfrm>
        </p:grpSpPr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CF91143D-5779-4532-A5D0-F6979CEE3A1A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753B82BF-B438-489C-B57E-5326DCD28E2E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F912B587-902F-4B21-BB7D-64534998755F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8BDBEC06-E064-4901-93F1-E0B04285B2AA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2170ECA0-104C-4857-96E7-3AAF434638FF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A96055C-8993-4898-A736-6F472DE51123}"/>
              </a:ext>
            </a:extLst>
          </p:cNvPr>
          <p:cNvGrpSpPr/>
          <p:nvPr/>
        </p:nvGrpSpPr>
        <p:grpSpPr>
          <a:xfrm>
            <a:off x="8515500" y="5545183"/>
            <a:ext cx="552941" cy="110588"/>
            <a:chOff x="7040880" y="4111920"/>
            <a:chExt cx="457200" cy="91440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BCB9A4A-F203-4B6F-8C21-00D37C006A5B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D79842EE-B379-46FC-AB5C-3F37840C3050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B361EF49-92C5-4B17-AE63-48DC2B80C32E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177A74F9-AF16-43B7-A4BF-79808EB23708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FC3061F-3400-48CC-9A23-4B145B80485C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F0D5A6AA-EC59-4462-8A0C-D6E5E7ABFA16}"/>
              </a:ext>
            </a:extLst>
          </p:cNvPr>
          <p:cNvGrpSpPr/>
          <p:nvPr/>
        </p:nvGrpSpPr>
        <p:grpSpPr>
          <a:xfrm>
            <a:off x="7188442" y="5545183"/>
            <a:ext cx="552941" cy="110588"/>
            <a:chOff x="5943600" y="4111920"/>
            <a:chExt cx="457200" cy="91440"/>
          </a:xfrm>
        </p:grpSpPr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ED13C829-C52D-4D9C-A270-D58421A2C44E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5CFDB3C-5B04-4B94-BB61-1A25168939F7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E49A4612-BC3A-40A8-B120-0739A68BABFC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727B833-1398-41DF-BBCD-0265EE1DB9CC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8048AB2B-BB39-4024-84E2-FEDEC9EF0108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A884107E-80E4-44EF-B35B-728057E80F16}"/>
              </a:ext>
            </a:extLst>
          </p:cNvPr>
          <p:cNvGrpSpPr/>
          <p:nvPr/>
        </p:nvGrpSpPr>
        <p:grpSpPr>
          <a:xfrm>
            <a:off x="6524913" y="5545183"/>
            <a:ext cx="552941" cy="110588"/>
            <a:chOff x="5394960" y="4111920"/>
            <a:chExt cx="457200" cy="91440"/>
          </a:xfrm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9D7BC2D-98C7-46FC-ADBE-A31972A64F33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D958128D-9A91-47C7-8BDF-7E748C2B5AF2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92AC2FB8-C117-45B7-B345-7E7C01080121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21B84497-3771-42E4-AF5F-E108CA160A35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3B7DF209-A98F-4B7A-BABB-11B50A09ACEA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52" name="Textfeld 51">
            <a:extLst>
              <a:ext uri="{FF2B5EF4-FFF2-40B4-BE49-F238E27FC236}">
                <a16:creationId xmlns:a16="http://schemas.microsoft.com/office/drawing/2014/main" id="{2BEE9299-4841-4098-8698-CAED136755E4}"/>
              </a:ext>
            </a:extLst>
          </p:cNvPr>
          <p:cNvSpPr txBox="1"/>
          <p:nvPr/>
        </p:nvSpPr>
        <p:spPr>
          <a:xfrm>
            <a:off x="6484525" y="5655772"/>
            <a:ext cx="633716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&lt;s&gt;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141285E4-C4BB-4EFF-A6DA-516A26F0AFA0}"/>
              </a:ext>
            </a:extLst>
          </p:cNvPr>
          <p:cNvSpPr txBox="1"/>
          <p:nvPr/>
        </p:nvSpPr>
        <p:spPr>
          <a:xfrm>
            <a:off x="7168830" y="5655772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6149CB8-135D-4CB7-991A-3CCBAA84AE06}"/>
              </a:ext>
            </a:extLst>
          </p:cNvPr>
          <p:cNvSpPr txBox="1"/>
          <p:nvPr/>
        </p:nvSpPr>
        <p:spPr>
          <a:xfrm>
            <a:off x="7777087" y="5655772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9D8E17A-BA8A-4F4C-915A-EDA460EB4D52}"/>
              </a:ext>
            </a:extLst>
          </p:cNvPr>
          <p:cNvSpPr txBox="1"/>
          <p:nvPr/>
        </p:nvSpPr>
        <p:spPr>
          <a:xfrm>
            <a:off x="8551031" y="5655772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D7A96FA5-F315-4498-B929-C7EAD8C6991E}"/>
              </a:ext>
            </a:extLst>
          </p:cNvPr>
          <p:cNvGrpSpPr/>
          <p:nvPr/>
        </p:nvGrpSpPr>
        <p:grpSpPr>
          <a:xfrm>
            <a:off x="9179028" y="5545183"/>
            <a:ext cx="552942" cy="110588"/>
            <a:chOff x="7589519" y="4111920"/>
            <a:chExt cx="457201" cy="91440"/>
          </a:xfrm>
        </p:grpSpPr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E15365A-E7F1-4545-9CCC-7422A502749B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0BA34EA-7295-433E-99A0-867ABFE7FE8C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DF32BBE-EE53-4077-99D1-49D664F209F6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0ECB0CF9-0A81-4D56-8BD0-EB1EB15EBB70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FB8431E2-2BB7-466B-B0E7-FDEE17FB02AA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/>
            </a:solidFill>
            <a:ln w="0">
              <a:solidFill>
                <a:srgbClr val="680059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62" name="Textfeld 61">
            <a:extLst>
              <a:ext uri="{FF2B5EF4-FFF2-40B4-BE49-F238E27FC236}">
                <a16:creationId xmlns:a16="http://schemas.microsoft.com/office/drawing/2014/main" id="{63A369A1-8935-4B46-A4D3-F579C2C4241C}"/>
              </a:ext>
            </a:extLst>
          </p:cNvPr>
          <p:cNvSpPr txBox="1"/>
          <p:nvPr/>
        </p:nvSpPr>
        <p:spPr>
          <a:xfrm>
            <a:off x="9207699" y="5655772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12DDBF51-2B6A-47B9-A83A-68A06304C332}"/>
              </a:ext>
            </a:extLst>
          </p:cNvPr>
          <p:cNvSpPr/>
          <p:nvPr/>
        </p:nvSpPr>
        <p:spPr>
          <a:xfrm>
            <a:off x="2322564" y="2875291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C2E0AE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64" name="Freihandform: Form 63">
            <a:extLst>
              <a:ext uri="{FF2B5EF4-FFF2-40B4-BE49-F238E27FC236}">
                <a16:creationId xmlns:a16="http://schemas.microsoft.com/office/drawing/2014/main" id="{5D4B9601-E4BC-4C1A-A643-F270ADCDEA12}"/>
              </a:ext>
            </a:extLst>
          </p:cNvPr>
          <p:cNvSpPr/>
          <p:nvPr/>
        </p:nvSpPr>
        <p:spPr>
          <a:xfrm>
            <a:off x="6303737" y="2875291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DFCCE4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sp>
        <p:nvSpPr>
          <p:cNvPr id="65" name="Gerader Verbinder 64">
            <a:extLst>
              <a:ext uri="{FF2B5EF4-FFF2-40B4-BE49-F238E27FC236}">
                <a16:creationId xmlns:a16="http://schemas.microsoft.com/office/drawing/2014/main" id="{00307CD5-6A38-44E1-BD3A-DC8E945BA778}"/>
              </a:ext>
            </a:extLst>
          </p:cNvPr>
          <p:cNvSpPr/>
          <p:nvPr/>
        </p:nvSpPr>
        <p:spPr>
          <a:xfrm>
            <a:off x="5904924" y="3603257"/>
            <a:ext cx="451060" cy="0"/>
          </a:xfrm>
          <a:prstGeom prst="line">
            <a:avLst/>
          </a:prstGeom>
          <a:noFill/>
          <a:ln w="1908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Gerader Verbinder 65">
            <a:extLst>
              <a:ext uri="{FF2B5EF4-FFF2-40B4-BE49-F238E27FC236}">
                <a16:creationId xmlns:a16="http://schemas.microsoft.com/office/drawing/2014/main" id="{DB15A702-6482-47E1-B433-7F3D37C929B5}"/>
              </a:ext>
            </a:extLst>
          </p:cNvPr>
          <p:cNvSpPr/>
          <p:nvPr/>
        </p:nvSpPr>
        <p:spPr>
          <a:xfrm flipV="1">
            <a:off x="2831967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FB202400-210A-42F2-BCFC-55FBB89CACAA}"/>
              </a:ext>
            </a:extLst>
          </p:cNvPr>
          <p:cNvSpPr/>
          <p:nvPr/>
        </p:nvSpPr>
        <p:spPr>
          <a:xfrm flipV="1">
            <a:off x="349549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Gerader Verbinder 67">
            <a:extLst>
              <a:ext uri="{FF2B5EF4-FFF2-40B4-BE49-F238E27FC236}">
                <a16:creationId xmlns:a16="http://schemas.microsoft.com/office/drawing/2014/main" id="{0C9973B4-0382-44C3-898E-995125D79901}"/>
              </a:ext>
            </a:extLst>
          </p:cNvPr>
          <p:cNvSpPr/>
          <p:nvPr/>
        </p:nvSpPr>
        <p:spPr>
          <a:xfrm flipV="1">
            <a:off x="415902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Gerader Verbinder 68">
            <a:extLst>
              <a:ext uri="{FF2B5EF4-FFF2-40B4-BE49-F238E27FC236}">
                <a16:creationId xmlns:a16="http://schemas.microsoft.com/office/drawing/2014/main" id="{0EBA9C40-1EAC-4961-925C-9E3EA7983E3C}"/>
              </a:ext>
            </a:extLst>
          </p:cNvPr>
          <p:cNvSpPr/>
          <p:nvPr/>
        </p:nvSpPr>
        <p:spPr>
          <a:xfrm flipV="1">
            <a:off x="6813138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Gerader Verbinder 69">
            <a:extLst>
              <a:ext uri="{FF2B5EF4-FFF2-40B4-BE49-F238E27FC236}">
                <a16:creationId xmlns:a16="http://schemas.microsoft.com/office/drawing/2014/main" id="{C8F188C2-B00E-4FB3-87CF-458A40E8ADB3}"/>
              </a:ext>
            </a:extLst>
          </p:cNvPr>
          <p:cNvSpPr/>
          <p:nvPr/>
        </p:nvSpPr>
        <p:spPr>
          <a:xfrm flipV="1">
            <a:off x="7476668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1" name="Gerader Verbinder 70">
            <a:extLst>
              <a:ext uri="{FF2B5EF4-FFF2-40B4-BE49-F238E27FC236}">
                <a16:creationId xmlns:a16="http://schemas.microsoft.com/office/drawing/2014/main" id="{5BA34AB0-AB34-429A-8299-908C193C59D4}"/>
              </a:ext>
            </a:extLst>
          </p:cNvPr>
          <p:cNvSpPr/>
          <p:nvPr/>
        </p:nvSpPr>
        <p:spPr>
          <a:xfrm flipV="1">
            <a:off x="8140197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Gerader Verbinder 71">
            <a:extLst>
              <a:ext uri="{FF2B5EF4-FFF2-40B4-BE49-F238E27FC236}">
                <a16:creationId xmlns:a16="http://schemas.microsoft.com/office/drawing/2014/main" id="{F3C122F8-1A45-4B57-9ADC-E16E48DD2363}"/>
              </a:ext>
            </a:extLst>
          </p:cNvPr>
          <p:cNvSpPr/>
          <p:nvPr/>
        </p:nvSpPr>
        <p:spPr>
          <a:xfrm flipV="1">
            <a:off x="8803726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Gerader Verbinder 72">
            <a:extLst>
              <a:ext uri="{FF2B5EF4-FFF2-40B4-BE49-F238E27FC236}">
                <a16:creationId xmlns:a16="http://schemas.microsoft.com/office/drawing/2014/main" id="{326623BB-9477-44E2-9306-10EB4C91A769}"/>
              </a:ext>
            </a:extLst>
          </p:cNvPr>
          <p:cNvSpPr/>
          <p:nvPr/>
        </p:nvSpPr>
        <p:spPr>
          <a:xfrm flipV="1">
            <a:off x="9467254" y="4202349"/>
            <a:ext cx="0" cy="663529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1988C491-5E1A-4113-892E-8B8ECE496C2D}"/>
              </a:ext>
            </a:extLst>
          </p:cNvPr>
          <p:cNvSpPr/>
          <p:nvPr/>
        </p:nvSpPr>
        <p:spPr>
          <a:xfrm>
            <a:off x="6303737" y="1769409"/>
            <a:ext cx="3649408" cy="663530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/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14CD4A84-A085-4BE7-9CB8-CA16AB5D9869}"/>
              </a:ext>
            </a:extLst>
          </p:cNvPr>
          <p:cNvSpPr txBox="1"/>
          <p:nvPr/>
        </p:nvSpPr>
        <p:spPr>
          <a:xfrm>
            <a:off x="6303737" y="1472550"/>
            <a:ext cx="984838" cy="323878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="ctr" anchorCtr="0" compatLnSpc="0">
            <a:spAutoFit/>
          </a:bodyPr>
          <a:lstStyle/>
          <a:p>
            <a:pPr hangingPunct="0"/>
            <a:r>
              <a:rPr lang="en-US" sz="1451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OUTPUT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35E258F8-8E57-415C-9CA9-314EF967ED1A}"/>
              </a:ext>
            </a:extLst>
          </p:cNvPr>
          <p:cNvSpPr txBox="1"/>
          <p:nvPr/>
        </p:nvSpPr>
        <p:spPr>
          <a:xfrm>
            <a:off x="6505301" y="1879998"/>
            <a:ext cx="592165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wie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0C163F6A-DF04-4668-9BCD-A7FC143BC7B2}"/>
              </a:ext>
            </a:extLst>
          </p:cNvPr>
          <p:cNvSpPr txBox="1"/>
          <p:nvPr/>
        </p:nvSpPr>
        <p:spPr>
          <a:xfrm>
            <a:off x="7113560" y="1879998"/>
            <a:ext cx="70270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geht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FDA2BF5B-2F9C-4D9C-99E8-713A6D33C359}"/>
              </a:ext>
            </a:extLst>
          </p:cNvPr>
          <p:cNvSpPr txBox="1"/>
          <p:nvPr/>
        </p:nvSpPr>
        <p:spPr>
          <a:xfrm>
            <a:off x="7887501" y="1879998"/>
            <a:ext cx="481878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es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391130E0-E8CB-4F6C-88A3-C499DD652E28}"/>
              </a:ext>
            </a:extLst>
          </p:cNvPr>
          <p:cNvSpPr txBox="1"/>
          <p:nvPr/>
        </p:nvSpPr>
        <p:spPr>
          <a:xfrm>
            <a:off x="8544170" y="1879998"/>
            <a:ext cx="49560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dir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114335A6-36B6-4468-B2E2-CD3BBD1079C0}"/>
              </a:ext>
            </a:extLst>
          </p:cNvPr>
          <p:cNvSpPr txBox="1"/>
          <p:nvPr/>
        </p:nvSpPr>
        <p:spPr>
          <a:xfrm>
            <a:off x="9104177" y="1879998"/>
            <a:ext cx="702644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solidFill>
                  <a:srgbClr val="8F187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&lt;/s&gt;</a:t>
            </a:r>
          </a:p>
        </p:txBody>
      </p:sp>
      <p:sp>
        <p:nvSpPr>
          <p:cNvPr id="111" name="Gerader Verbinder 110">
            <a:extLst>
              <a:ext uri="{FF2B5EF4-FFF2-40B4-BE49-F238E27FC236}">
                <a16:creationId xmlns:a16="http://schemas.microsoft.com/office/drawing/2014/main" id="{08F9A746-DC3D-436B-90E7-132C3470956A}"/>
              </a:ext>
            </a:extLst>
          </p:cNvPr>
          <p:cNvSpPr/>
          <p:nvPr/>
        </p:nvSpPr>
        <p:spPr>
          <a:xfrm flipV="1">
            <a:off x="681313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2" name="Gerader Verbinder 111">
            <a:extLst>
              <a:ext uri="{FF2B5EF4-FFF2-40B4-BE49-F238E27FC236}">
                <a16:creationId xmlns:a16="http://schemas.microsoft.com/office/drawing/2014/main" id="{7FA9F0B6-404B-4F50-A327-3E24A579D5F3}"/>
              </a:ext>
            </a:extLst>
          </p:cNvPr>
          <p:cNvSpPr/>
          <p:nvPr/>
        </p:nvSpPr>
        <p:spPr>
          <a:xfrm flipV="1">
            <a:off x="747666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3" name="Gerader Verbinder 112">
            <a:extLst>
              <a:ext uri="{FF2B5EF4-FFF2-40B4-BE49-F238E27FC236}">
                <a16:creationId xmlns:a16="http://schemas.microsoft.com/office/drawing/2014/main" id="{EF448454-93E2-425E-B134-E5739EB5D58D}"/>
              </a:ext>
            </a:extLst>
          </p:cNvPr>
          <p:cNvSpPr/>
          <p:nvPr/>
        </p:nvSpPr>
        <p:spPr>
          <a:xfrm flipV="1">
            <a:off x="8140197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4" name="Gerader Verbinder 113">
            <a:extLst>
              <a:ext uri="{FF2B5EF4-FFF2-40B4-BE49-F238E27FC236}">
                <a16:creationId xmlns:a16="http://schemas.microsoft.com/office/drawing/2014/main" id="{99B7F325-CB1C-42E7-AD99-0233276086E5}"/>
              </a:ext>
            </a:extLst>
          </p:cNvPr>
          <p:cNvSpPr/>
          <p:nvPr/>
        </p:nvSpPr>
        <p:spPr>
          <a:xfrm flipV="1">
            <a:off x="8803726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5" name="Gerader Verbinder 114">
            <a:extLst>
              <a:ext uri="{FF2B5EF4-FFF2-40B4-BE49-F238E27FC236}">
                <a16:creationId xmlns:a16="http://schemas.microsoft.com/office/drawing/2014/main" id="{1372A31A-1E3E-4A69-AB14-E0EE112FCCEA}"/>
              </a:ext>
            </a:extLst>
          </p:cNvPr>
          <p:cNvSpPr/>
          <p:nvPr/>
        </p:nvSpPr>
        <p:spPr>
          <a:xfrm flipV="1">
            <a:off x="9467254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9" name="Titel 118">
            <a:extLst>
              <a:ext uri="{FF2B5EF4-FFF2-40B4-BE49-F238E27FC236}">
                <a16:creationId xmlns:a16="http://schemas.microsoft.com/office/drawing/2014/main" id="{A1B1A718-8342-447C-8604-46C5128B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D18EBCF-1C51-473C-836D-523A4CC27F75}"/>
              </a:ext>
            </a:extLst>
          </p:cNvPr>
          <p:cNvGrpSpPr/>
          <p:nvPr/>
        </p:nvGrpSpPr>
        <p:grpSpPr>
          <a:xfrm>
            <a:off x="3860516" y="5039102"/>
            <a:ext cx="552941" cy="110588"/>
            <a:chOff x="3200400" y="4114800"/>
            <a:chExt cx="457200" cy="91440"/>
          </a:xfrm>
          <a:solidFill>
            <a:srgbClr val="FFC000"/>
          </a:solidFill>
        </p:grpSpPr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788829B1-DF5C-4BA9-8BF9-275529732800}"/>
                </a:ext>
              </a:extLst>
            </p:cNvPr>
            <p:cNvSpPr/>
            <p:nvPr/>
          </p:nvSpPr>
          <p:spPr>
            <a:xfrm>
              <a:off x="32004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E9BB5330-000B-4836-A30D-A63268F5BCE9}"/>
                </a:ext>
              </a:extLst>
            </p:cNvPr>
            <p:cNvSpPr/>
            <p:nvPr/>
          </p:nvSpPr>
          <p:spPr>
            <a:xfrm>
              <a:off x="32918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53B3F2C1-04D0-4034-ABC5-5FC5D83F7E68}"/>
                </a:ext>
              </a:extLst>
            </p:cNvPr>
            <p:cNvSpPr/>
            <p:nvPr/>
          </p:nvSpPr>
          <p:spPr>
            <a:xfrm>
              <a:off x="33832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665251F3-7206-4929-840B-4C8BF794CD91}"/>
                </a:ext>
              </a:extLst>
            </p:cNvPr>
            <p:cNvSpPr/>
            <p:nvPr/>
          </p:nvSpPr>
          <p:spPr>
            <a:xfrm>
              <a:off x="34747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E21D451F-2FB5-4E53-A3CD-06D1BF8F141B}"/>
                </a:ext>
              </a:extLst>
            </p:cNvPr>
            <p:cNvSpPr/>
            <p:nvPr/>
          </p:nvSpPr>
          <p:spPr>
            <a:xfrm>
              <a:off x="35661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176349D-A73C-44E5-B527-42D3353C5298}"/>
              </a:ext>
            </a:extLst>
          </p:cNvPr>
          <p:cNvGrpSpPr/>
          <p:nvPr/>
        </p:nvGrpSpPr>
        <p:grpSpPr>
          <a:xfrm>
            <a:off x="3196988" y="5039102"/>
            <a:ext cx="552941" cy="110588"/>
            <a:chOff x="2651760" y="4114800"/>
            <a:chExt cx="457200" cy="91440"/>
          </a:xfrm>
          <a:solidFill>
            <a:srgbClr val="FFC000"/>
          </a:solidFill>
        </p:grpSpPr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E137B5A9-F450-4C5F-BCBD-F911B8F7BDF5}"/>
                </a:ext>
              </a:extLst>
            </p:cNvPr>
            <p:cNvSpPr/>
            <p:nvPr/>
          </p:nvSpPr>
          <p:spPr>
            <a:xfrm>
              <a:off x="26517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501CB53-0DCC-4360-AAFA-AC57CA3FD83D}"/>
                </a:ext>
              </a:extLst>
            </p:cNvPr>
            <p:cNvSpPr/>
            <p:nvPr/>
          </p:nvSpPr>
          <p:spPr>
            <a:xfrm>
              <a:off x="274319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B2D4E0F8-190C-46D0-94AB-82FD96130EE3}"/>
                </a:ext>
              </a:extLst>
            </p:cNvPr>
            <p:cNvSpPr/>
            <p:nvPr/>
          </p:nvSpPr>
          <p:spPr>
            <a:xfrm>
              <a:off x="283464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5BA4DC79-7567-4EDE-ACE2-CB0A9681052F}"/>
                </a:ext>
              </a:extLst>
            </p:cNvPr>
            <p:cNvSpPr/>
            <p:nvPr/>
          </p:nvSpPr>
          <p:spPr>
            <a:xfrm>
              <a:off x="292607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4FCB2998-15FF-427F-8BDB-7FED136EC4C9}"/>
                </a:ext>
              </a:extLst>
            </p:cNvPr>
            <p:cNvSpPr/>
            <p:nvPr/>
          </p:nvSpPr>
          <p:spPr>
            <a:xfrm>
              <a:off x="30175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3C1E9A27-89B0-4C79-820D-2615CDA95228}"/>
              </a:ext>
            </a:extLst>
          </p:cNvPr>
          <p:cNvGrpSpPr/>
          <p:nvPr/>
        </p:nvGrpSpPr>
        <p:grpSpPr>
          <a:xfrm>
            <a:off x="2533459" y="5039102"/>
            <a:ext cx="552941" cy="110588"/>
            <a:chOff x="2103120" y="4114800"/>
            <a:chExt cx="457200" cy="91440"/>
          </a:xfrm>
          <a:solidFill>
            <a:srgbClr val="FFC000"/>
          </a:solidFill>
        </p:grpSpPr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AED995F5-1358-40EF-A8F1-9A89CF949D96}"/>
                </a:ext>
              </a:extLst>
            </p:cNvPr>
            <p:cNvSpPr/>
            <p:nvPr/>
          </p:nvSpPr>
          <p:spPr>
            <a:xfrm>
              <a:off x="210312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E0E9005F-A415-4074-AF94-EAC9D8141508}"/>
                </a:ext>
              </a:extLst>
            </p:cNvPr>
            <p:cNvSpPr/>
            <p:nvPr/>
          </p:nvSpPr>
          <p:spPr>
            <a:xfrm>
              <a:off x="219456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D566DB59-D62A-468E-BABE-648AC1DA9B8A}"/>
                </a:ext>
              </a:extLst>
            </p:cNvPr>
            <p:cNvSpPr/>
            <p:nvPr/>
          </p:nvSpPr>
          <p:spPr>
            <a:xfrm>
              <a:off x="228600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C1DFFAD6-29AD-4FFC-A96F-C917E681274E}"/>
                </a:ext>
              </a:extLst>
            </p:cNvPr>
            <p:cNvSpPr/>
            <p:nvPr/>
          </p:nvSpPr>
          <p:spPr>
            <a:xfrm>
              <a:off x="2377439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3BEC2B1C-A3D3-408D-90A8-095625034ADB}"/>
                </a:ext>
              </a:extLst>
            </p:cNvPr>
            <p:cNvSpPr/>
            <p:nvPr/>
          </p:nvSpPr>
          <p:spPr>
            <a:xfrm>
              <a:off x="2468880" y="411480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17" name="Textfeld 116">
            <a:extLst>
              <a:ext uri="{FF2B5EF4-FFF2-40B4-BE49-F238E27FC236}">
                <a16:creationId xmlns:a16="http://schemas.microsoft.com/office/drawing/2014/main" id="{9FF9546F-CE26-46DE-BE3D-06694BBE1F84}"/>
              </a:ext>
            </a:extLst>
          </p:cNvPr>
          <p:cNvSpPr txBox="1"/>
          <p:nvPr/>
        </p:nvSpPr>
        <p:spPr>
          <a:xfrm>
            <a:off x="2591334" y="5149691"/>
            <a:ext cx="471625" cy="395243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07901291-FCDB-43DF-A46E-AD258C942D68}"/>
              </a:ext>
            </a:extLst>
          </p:cNvPr>
          <p:cNvSpPr txBox="1"/>
          <p:nvPr/>
        </p:nvSpPr>
        <p:spPr>
          <a:xfrm>
            <a:off x="3291091" y="5149691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943F72F0-CE98-44E3-91D1-E5FFF55C03A4}"/>
              </a:ext>
            </a:extLst>
          </p:cNvPr>
          <p:cNvSpPr txBox="1"/>
          <p:nvPr/>
        </p:nvSpPr>
        <p:spPr>
          <a:xfrm>
            <a:off x="3954620" y="5149691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grpSp>
        <p:nvGrpSpPr>
          <p:cNvPr id="121" name="Gruppieren 120">
            <a:extLst>
              <a:ext uri="{FF2B5EF4-FFF2-40B4-BE49-F238E27FC236}">
                <a16:creationId xmlns:a16="http://schemas.microsoft.com/office/drawing/2014/main" id="{A119EB04-3C1E-468D-8EAA-A885AEB2B7D5}"/>
              </a:ext>
            </a:extLst>
          </p:cNvPr>
          <p:cNvGrpSpPr/>
          <p:nvPr/>
        </p:nvGrpSpPr>
        <p:grpSpPr>
          <a:xfrm>
            <a:off x="7841689" y="5035620"/>
            <a:ext cx="552941" cy="110588"/>
            <a:chOff x="6492240" y="4111920"/>
            <a:chExt cx="457200" cy="91440"/>
          </a:xfrm>
          <a:solidFill>
            <a:srgbClr val="FFC000"/>
          </a:solidFill>
        </p:grpSpPr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2425AAE5-FB3B-4375-A275-F933058BD92F}"/>
                </a:ext>
              </a:extLst>
            </p:cNvPr>
            <p:cNvSpPr/>
            <p:nvPr/>
          </p:nvSpPr>
          <p:spPr>
            <a:xfrm>
              <a:off x="64922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38FD17CE-B684-478C-A80A-20F730F2746A}"/>
                </a:ext>
              </a:extLst>
            </p:cNvPr>
            <p:cNvSpPr/>
            <p:nvPr/>
          </p:nvSpPr>
          <p:spPr>
            <a:xfrm>
              <a:off x="65836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A4D5C68-2A1A-4F44-9C5F-A415ABF6D04C}"/>
                </a:ext>
              </a:extLst>
            </p:cNvPr>
            <p:cNvSpPr/>
            <p:nvPr/>
          </p:nvSpPr>
          <p:spPr>
            <a:xfrm>
              <a:off x="66751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C7E148D9-5812-46B7-9951-7AC1C53438FF}"/>
                </a:ext>
              </a:extLst>
            </p:cNvPr>
            <p:cNvSpPr/>
            <p:nvPr/>
          </p:nvSpPr>
          <p:spPr>
            <a:xfrm>
              <a:off x="67665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D75EFEE3-0003-4BCE-AA7D-F58D4C2D2D1E}"/>
                </a:ext>
              </a:extLst>
            </p:cNvPr>
            <p:cNvSpPr/>
            <p:nvPr/>
          </p:nvSpPr>
          <p:spPr>
            <a:xfrm>
              <a:off x="68580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28A94857-56DE-4996-B193-67781B2052BD}"/>
              </a:ext>
            </a:extLst>
          </p:cNvPr>
          <p:cNvGrpSpPr/>
          <p:nvPr/>
        </p:nvGrpSpPr>
        <p:grpSpPr>
          <a:xfrm>
            <a:off x="8505218" y="5035620"/>
            <a:ext cx="552941" cy="110588"/>
            <a:chOff x="7040880" y="4111920"/>
            <a:chExt cx="457200" cy="91440"/>
          </a:xfrm>
          <a:solidFill>
            <a:srgbClr val="FFC000"/>
          </a:solidFill>
        </p:grpSpPr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E6F44704-B750-4E8C-930F-A43E29846E3D}"/>
                </a:ext>
              </a:extLst>
            </p:cNvPr>
            <p:cNvSpPr/>
            <p:nvPr/>
          </p:nvSpPr>
          <p:spPr>
            <a:xfrm>
              <a:off x="70408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D697134-E1C0-4145-B739-EF8DD43BAEB0}"/>
                </a:ext>
              </a:extLst>
            </p:cNvPr>
            <p:cNvSpPr/>
            <p:nvPr/>
          </p:nvSpPr>
          <p:spPr>
            <a:xfrm>
              <a:off x="71323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838A04C2-F37E-4C81-B5E2-BD8475E70A3C}"/>
                </a:ext>
              </a:extLst>
            </p:cNvPr>
            <p:cNvSpPr/>
            <p:nvPr/>
          </p:nvSpPr>
          <p:spPr>
            <a:xfrm>
              <a:off x="72237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8503F2A6-6FDF-4AE3-9041-901C9C2DCB20}"/>
                </a:ext>
              </a:extLst>
            </p:cNvPr>
            <p:cNvSpPr/>
            <p:nvPr/>
          </p:nvSpPr>
          <p:spPr>
            <a:xfrm>
              <a:off x="73152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F7323147-A5FD-4D72-85F7-E47FB645A3FB}"/>
                </a:ext>
              </a:extLst>
            </p:cNvPr>
            <p:cNvSpPr/>
            <p:nvPr/>
          </p:nvSpPr>
          <p:spPr>
            <a:xfrm>
              <a:off x="74066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01F3C78B-1ED7-432F-9263-4A934AA5841B}"/>
              </a:ext>
            </a:extLst>
          </p:cNvPr>
          <p:cNvGrpSpPr/>
          <p:nvPr/>
        </p:nvGrpSpPr>
        <p:grpSpPr>
          <a:xfrm>
            <a:off x="7178160" y="5035620"/>
            <a:ext cx="552941" cy="110588"/>
            <a:chOff x="5943600" y="4111920"/>
            <a:chExt cx="457200" cy="91440"/>
          </a:xfrm>
          <a:solidFill>
            <a:srgbClr val="FFC000"/>
          </a:solidFill>
        </p:grpSpPr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5251453E-921E-48EA-8909-0523843328F7}"/>
                </a:ext>
              </a:extLst>
            </p:cNvPr>
            <p:cNvSpPr/>
            <p:nvPr/>
          </p:nvSpPr>
          <p:spPr>
            <a:xfrm>
              <a:off x="59436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E8562DB2-54BB-4EED-A6D5-2175503F1EE6}"/>
                </a:ext>
              </a:extLst>
            </p:cNvPr>
            <p:cNvSpPr/>
            <p:nvPr/>
          </p:nvSpPr>
          <p:spPr>
            <a:xfrm>
              <a:off x="60350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1F3EC6DD-3418-4848-A73F-29B3BBBE8049}"/>
                </a:ext>
              </a:extLst>
            </p:cNvPr>
            <p:cNvSpPr/>
            <p:nvPr/>
          </p:nvSpPr>
          <p:spPr>
            <a:xfrm>
              <a:off x="61264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E689BB4E-644C-42EB-ACC0-4A93F4E12221}"/>
                </a:ext>
              </a:extLst>
            </p:cNvPr>
            <p:cNvSpPr/>
            <p:nvPr/>
          </p:nvSpPr>
          <p:spPr>
            <a:xfrm>
              <a:off x="62179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C7595DFD-2D42-42A6-B01A-EB7E89A8D685}"/>
                </a:ext>
              </a:extLst>
            </p:cNvPr>
            <p:cNvSpPr/>
            <p:nvPr/>
          </p:nvSpPr>
          <p:spPr>
            <a:xfrm>
              <a:off x="63093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9" name="Gruppieren 138">
            <a:extLst>
              <a:ext uri="{FF2B5EF4-FFF2-40B4-BE49-F238E27FC236}">
                <a16:creationId xmlns:a16="http://schemas.microsoft.com/office/drawing/2014/main" id="{88ED3F86-372C-486F-B85E-7733BA8A3B31}"/>
              </a:ext>
            </a:extLst>
          </p:cNvPr>
          <p:cNvGrpSpPr/>
          <p:nvPr/>
        </p:nvGrpSpPr>
        <p:grpSpPr>
          <a:xfrm>
            <a:off x="6514631" y="5035620"/>
            <a:ext cx="552941" cy="110588"/>
            <a:chOff x="5394960" y="4111920"/>
            <a:chExt cx="457200" cy="91440"/>
          </a:xfrm>
          <a:solidFill>
            <a:srgbClr val="FFC000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EF9BCDD7-7708-4B97-B036-5DD6EF730F9B}"/>
                </a:ext>
              </a:extLst>
            </p:cNvPr>
            <p:cNvSpPr/>
            <p:nvPr/>
          </p:nvSpPr>
          <p:spPr>
            <a:xfrm>
              <a:off x="5394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BF6772E-3E5D-4C69-90F0-DFC4A8319351}"/>
                </a:ext>
              </a:extLst>
            </p:cNvPr>
            <p:cNvSpPr/>
            <p:nvPr/>
          </p:nvSpPr>
          <p:spPr>
            <a:xfrm>
              <a:off x="548639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860893A9-0171-4C14-A72A-59ABC57686FA}"/>
                </a:ext>
              </a:extLst>
            </p:cNvPr>
            <p:cNvSpPr/>
            <p:nvPr/>
          </p:nvSpPr>
          <p:spPr>
            <a:xfrm>
              <a:off x="5577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AEC2136C-2B0D-455E-8C6D-30D6604423F1}"/>
                </a:ext>
              </a:extLst>
            </p:cNvPr>
            <p:cNvSpPr/>
            <p:nvPr/>
          </p:nvSpPr>
          <p:spPr>
            <a:xfrm>
              <a:off x="566927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3FD494C1-AF9C-406D-8C2F-F62079CC4FD7}"/>
                </a:ext>
              </a:extLst>
            </p:cNvPr>
            <p:cNvSpPr/>
            <p:nvPr/>
          </p:nvSpPr>
          <p:spPr>
            <a:xfrm>
              <a:off x="576072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45" name="Textfeld 144">
            <a:extLst>
              <a:ext uri="{FF2B5EF4-FFF2-40B4-BE49-F238E27FC236}">
                <a16:creationId xmlns:a16="http://schemas.microsoft.com/office/drawing/2014/main" id="{2CD7319B-957C-458C-9EFF-9EAD57D4EE53}"/>
              </a:ext>
            </a:extLst>
          </p:cNvPr>
          <p:cNvSpPr txBox="1"/>
          <p:nvPr/>
        </p:nvSpPr>
        <p:spPr>
          <a:xfrm>
            <a:off x="6608735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BF188C42-83CA-4076-A27E-509EC4E26B38}"/>
              </a:ext>
            </a:extLst>
          </p:cNvPr>
          <p:cNvSpPr txBox="1"/>
          <p:nvPr/>
        </p:nvSpPr>
        <p:spPr>
          <a:xfrm>
            <a:off x="7272265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0A84267-8CF8-444F-A6B1-B5EE4296C3E6}"/>
              </a:ext>
            </a:extLst>
          </p:cNvPr>
          <p:cNvSpPr txBox="1"/>
          <p:nvPr/>
        </p:nvSpPr>
        <p:spPr>
          <a:xfrm>
            <a:off x="7935793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5B2F5161-63A5-49E6-B8BE-BAD36B2E698C}"/>
              </a:ext>
            </a:extLst>
          </p:cNvPr>
          <p:cNvSpPr txBox="1"/>
          <p:nvPr/>
        </p:nvSpPr>
        <p:spPr>
          <a:xfrm>
            <a:off x="8599322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grpSp>
        <p:nvGrpSpPr>
          <p:cNvPr id="149" name="Gruppieren 148">
            <a:extLst>
              <a:ext uri="{FF2B5EF4-FFF2-40B4-BE49-F238E27FC236}">
                <a16:creationId xmlns:a16="http://schemas.microsoft.com/office/drawing/2014/main" id="{6D7643B6-C3B6-4BB6-B101-F2F2E1C22F3E}"/>
              </a:ext>
            </a:extLst>
          </p:cNvPr>
          <p:cNvGrpSpPr/>
          <p:nvPr/>
        </p:nvGrpSpPr>
        <p:grpSpPr>
          <a:xfrm>
            <a:off x="9168746" y="5035620"/>
            <a:ext cx="552942" cy="110588"/>
            <a:chOff x="7589519" y="4111920"/>
            <a:chExt cx="457201" cy="91440"/>
          </a:xfrm>
          <a:solidFill>
            <a:srgbClr val="FFC000"/>
          </a:solidFill>
        </p:grpSpPr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7DA8A623-ABEB-4127-99D1-D55DC99B42B2}"/>
                </a:ext>
              </a:extLst>
            </p:cNvPr>
            <p:cNvSpPr/>
            <p:nvPr/>
          </p:nvSpPr>
          <p:spPr>
            <a:xfrm>
              <a:off x="7589519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6EFDAF3D-8B78-4349-87DD-AA47E67ED03B}"/>
                </a:ext>
              </a:extLst>
            </p:cNvPr>
            <p:cNvSpPr/>
            <p:nvPr/>
          </p:nvSpPr>
          <p:spPr>
            <a:xfrm>
              <a:off x="768096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EFAC62F6-3606-434C-8F5A-DAEBF4A25D78}"/>
                </a:ext>
              </a:extLst>
            </p:cNvPr>
            <p:cNvSpPr/>
            <p:nvPr/>
          </p:nvSpPr>
          <p:spPr>
            <a:xfrm>
              <a:off x="777240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2A7809F8-872E-48BC-8AE0-AC1F6081357A}"/>
                </a:ext>
              </a:extLst>
            </p:cNvPr>
            <p:cNvSpPr/>
            <p:nvPr/>
          </p:nvSpPr>
          <p:spPr>
            <a:xfrm>
              <a:off x="786384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grpFill/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60B36984-B8D3-42E1-BFAB-134EBCE104E0}"/>
                </a:ext>
              </a:extLst>
            </p:cNvPr>
            <p:cNvSpPr/>
            <p:nvPr/>
          </p:nvSpPr>
          <p:spPr>
            <a:xfrm>
              <a:off x="7955280" y="41119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C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55" name="Textfeld 154">
            <a:extLst>
              <a:ext uri="{FF2B5EF4-FFF2-40B4-BE49-F238E27FC236}">
                <a16:creationId xmlns:a16="http://schemas.microsoft.com/office/drawing/2014/main" id="{32B4436A-852E-437A-8FFB-0BE45277EE7A}"/>
              </a:ext>
            </a:extLst>
          </p:cNvPr>
          <p:cNvSpPr txBox="1"/>
          <p:nvPr/>
        </p:nvSpPr>
        <p:spPr>
          <a:xfrm>
            <a:off x="9262852" y="5146209"/>
            <a:ext cx="364731" cy="395243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algn="ctr" hangingPunct="0"/>
            <a:r>
              <a:rPr lang="en-US" sz="1935" dirty="0">
                <a:latin typeface="Liberation Sans" pitchFamily="18"/>
                <a:ea typeface="Noto Sans CJK SC" pitchFamily="2"/>
                <a:cs typeface="Lohit Devanagari" pitchFamily="2"/>
              </a:rPr>
              <a:t>+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A05BCA58-8AFF-44D7-B3CE-C5F6C5891078}"/>
              </a:ext>
            </a:extLst>
          </p:cNvPr>
          <p:cNvSpPr txBox="1"/>
          <p:nvPr/>
        </p:nvSpPr>
        <p:spPr>
          <a:xfrm>
            <a:off x="1233164" y="4919809"/>
            <a:ext cx="95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/>
              <a:t>Position</a:t>
            </a:r>
            <a:endParaRPr lang="en-US" b="1" dirty="0"/>
          </a:p>
        </p:txBody>
      </p:sp>
      <p:sp>
        <p:nvSpPr>
          <p:cNvPr id="156" name="Textfeld 155">
            <a:extLst>
              <a:ext uri="{FF2B5EF4-FFF2-40B4-BE49-F238E27FC236}">
                <a16:creationId xmlns:a16="http://schemas.microsoft.com/office/drawing/2014/main" id="{DA9BD2DE-9720-482E-BC8F-AF95C1BA50B9}"/>
              </a:ext>
            </a:extLst>
          </p:cNvPr>
          <p:cNvSpPr txBox="1"/>
          <p:nvPr/>
        </p:nvSpPr>
        <p:spPr>
          <a:xfrm>
            <a:off x="10008527" y="4915134"/>
            <a:ext cx="1034016" cy="37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2503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E6FBD4-A7B6-4C1F-A966-0484CC56C87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The Full Transformer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E916B8-C385-4584-BC34-C7F7271257EF}"/>
              </a:ext>
            </a:extLst>
          </p:cNvPr>
          <p:cNvSpPr txBox="1"/>
          <p:nvPr/>
        </p:nvSpPr>
        <p:spPr>
          <a:xfrm>
            <a:off x="2654329" y="6327035"/>
            <a:ext cx="1259528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solidFill>
                  <a:srgbClr val="57983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Encoder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6FBCA8-DEA2-4CB3-8821-0ECDDCEC0D81}"/>
              </a:ext>
            </a:extLst>
          </p:cNvPr>
          <p:cNvSpPr txBox="1"/>
          <p:nvPr/>
        </p:nvSpPr>
        <p:spPr>
          <a:xfrm>
            <a:off x="4091976" y="6325729"/>
            <a:ext cx="1274917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solidFill>
                  <a:srgbClr val="AA55A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Decoder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AD1E1-3525-47B3-8541-B8C0DEA8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11977" y="1327057"/>
            <a:ext cx="8681602" cy="49986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7CFAD7-12D0-4A1F-BF7C-4BF1A013A129}"/>
              </a:ext>
            </a:extLst>
          </p:cNvPr>
          <p:cNvSpPr txBox="1"/>
          <p:nvPr/>
        </p:nvSpPr>
        <p:spPr>
          <a:xfrm>
            <a:off x="6635501" y="6635287"/>
            <a:ext cx="4381793" cy="252640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968" dirty="0">
                <a:latin typeface="Liberation Sans" pitchFamily="18"/>
                <a:ea typeface="Noto Sans CJK SC" pitchFamily="2"/>
                <a:cs typeface="Lohit Devanagari" pitchFamily="2"/>
              </a:rPr>
              <a:t>Source: </a:t>
            </a:r>
            <a:r>
              <a:rPr lang="en-US" sz="968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https://lilianweng.github.io/lil-log/2018/06/24/attention-attention.html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782F2C92-6CD2-47F9-929B-D584B37A9C11}"/>
              </a:ext>
            </a:extLst>
          </p:cNvPr>
          <p:cNvSpPr/>
          <p:nvPr/>
        </p:nvSpPr>
        <p:spPr>
          <a:xfrm>
            <a:off x="2211977" y="-663529"/>
            <a:ext cx="7851757" cy="851528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9160">
            <a:solidFill>
              <a:srgbClr val="3465A4"/>
            </a:solidFill>
            <a:prstDash val="solid"/>
          </a:ln>
        </p:spPr>
        <p:txBody>
          <a:bodyPr vert="horz" wrap="none" lIns="126697" tIns="72274" rIns="126697" bIns="72274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D599D6E-C335-4A01-A2A5-84C61E24DA33}"/>
              </a:ext>
            </a:extLst>
          </p:cNvPr>
          <p:cNvSpPr/>
          <p:nvPr/>
        </p:nvSpPr>
        <p:spPr>
          <a:xfrm>
            <a:off x="2322564" y="5422301"/>
            <a:ext cx="3649408" cy="265063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579835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D05C4E-D165-4EC0-91C1-93C85387A941}"/>
              </a:ext>
            </a:extLst>
          </p:cNvPr>
          <p:cNvSpPr/>
          <p:nvPr/>
        </p:nvSpPr>
        <p:spPr>
          <a:xfrm>
            <a:off x="6303737" y="5422301"/>
            <a:ext cx="3649408" cy="2429456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802F3E2-DCB7-42F8-B6C5-EFC29D15DED8}"/>
              </a:ext>
            </a:extLst>
          </p:cNvPr>
          <p:cNvGrpSpPr/>
          <p:nvPr/>
        </p:nvGrpSpPr>
        <p:grpSpPr>
          <a:xfrm>
            <a:off x="3870798" y="5643478"/>
            <a:ext cx="552941" cy="110588"/>
            <a:chOff x="3200400" y="4666320"/>
            <a:chExt cx="457200" cy="91440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2383AB5A-C85B-4637-BA18-8A3CF93B6B24}"/>
                </a:ext>
              </a:extLst>
            </p:cNvPr>
            <p:cNvSpPr/>
            <p:nvPr/>
          </p:nvSpPr>
          <p:spPr>
            <a:xfrm>
              <a:off x="32004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955C52B3-114C-4BD2-A24C-B94289D09BC8}"/>
                </a:ext>
              </a:extLst>
            </p:cNvPr>
            <p:cNvSpPr/>
            <p:nvPr/>
          </p:nvSpPr>
          <p:spPr>
            <a:xfrm>
              <a:off x="32918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0268F0B1-0751-493E-B440-96926207EE35}"/>
                </a:ext>
              </a:extLst>
            </p:cNvPr>
            <p:cNvSpPr/>
            <p:nvPr/>
          </p:nvSpPr>
          <p:spPr>
            <a:xfrm>
              <a:off x="33832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C959D22E-C27F-45F6-ACE0-83E3EE3EE9C7}"/>
                </a:ext>
              </a:extLst>
            </p:cNvPr>
            <p:cNvSpPr/>
            <p:nvPr/>
          </p:nvSpPr>
          <p:spPr>
            <a:xfrm>
              <a:off x="34747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1CAA734-3592-47F2-B352-CBBCFC195E84}"/>
                </a:ext>
              </a:extLst>
            </p:cNvPr>
            <p:cNvSpPr/>
            <p:nvPr/>
          </p:nvSpPr>
          <p:spPr>
            <a:xfrm>
              <a:off x="35661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05CFC05-E1D4-4977-BDD0-47F715EB52E9}"/>
              </a:ext>
            </a:extLst>
          </p:cNvPr>
          <p:cNvGrpSpPr/>
          <p:nvPr/>
        </p:nvGrpSpPr>
        <p:grpSpPr>
          <a:xfrm>
            <a:off x="3207270" y="5643478"/>
            <a:ext cx="552941" cy="110588"/>
            <a:chOff x="2651760" y="4666320"/>
            <a:chExt cx="457200" cy="91440"/>
          </a:xfrm>
        </p:grpSpPr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AA742439-74AA-475B-BB72-D46954B39788}"/>
                </a:ext>
              </a:extLst>
            </p:cNvPr>
            <p:cNvSpPr/>
            <p:nvPr/>
          </p:nvSpPr>
          <p:spPr>
            <a:xfrm>
              <a:off x="26517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65607200-5B61-4C0A-A670-E523DF0C4C62}"/>
                </a:ext>
              </a:extLst>
            </p:cNvPr>
            <p:cNvSpPr/>
            <p:nvPr/>
          </p:nvSpPr>
          <p:spPr>
            <a:xfrm>
              <a:off x="274319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8794A87-290E-4538-A026-B3B7F16871F2}"/>
                </a:ext>
              </a:extLst>
            </p:cNvPr>
            <p:cNvSpPr/>
            <p:nvPr/>
          </p:nvSpPr>
          <p:spPr>
            <a:xfrm>
              <a:off x="283464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97EAF8E-48BF-4A56-81E9-F9BBFE7FDC12}"/>
                </a:ext>
              </a:extLst>
            </p:cNvPr>
            <p:cNvSpPr/>
            <p:nvPr/>
          </p:nvSpPr>
          <p:spPr>
            <a:xfrm>
              <a:off x="292607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DC3DD46-F4BF-437B-AD07-DBDD0E31101E}"/>
                </a:ext>
              </a:extLst>
            </p:cNvPr>
            <p:cNvSpPr/>
            <p:nvPr/>
          </p:nvSpPr>
          <p:spPr>
            <a:xfrm>
              <a:off x="30175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27E69A6-BCB2-46B5-B3AF-495AEF10995E}"/>
              </a:ext>
            </a:extLst>
          </p:cNvPr>
          <p:cNvGrpSpPr/>
          <p:nvPr/>
        </p:nvGrpSpPr>
        <p:grpSpPr>
          <a:xfrm>
            <a:off x="2543741" y="5643478"/>
            <a:ext cx="552941" cy="110588"/>
            <a:chOff x="2103120" y="4666320"/>
            <a:chExt cx="457200" cy="91440"/>
          </a:xfrm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200312C-6A01-486A-A136-A9B2CAF7950E}"/>
                </a:ext>
              </a:extLst>
            </p:cNvPr>
            <p:cNvSpPr/>
            <p:nvPr/>
          </p:nvSpPr>
          <p:spPr>
            <a:xfrm>
              <a:off x="210312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329C7681-EE35-4293-B6B1-238E3FFFC74D}"/>
                </a:ext>
              </a:extLst>
            </p:cNvPr>
            <p:cNvSpPr/>
            <p:nvPr/>
          </p:nvSpPr>
          <p:spPr>
            <a:xfrm>
              <a:off x="219456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0DE81C84-156F-48C8-BC9F-F7E2E294E696}"/>
                </a:ext>
              </a:extLst>
            </p:cNvPr>
            <p:cNvSpPr/>
            <p:nvPr/>
          </p:nvSpPr>
          <p:spPr>
            <a:xfrm>
              <a:off x="228600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ED2EEE9-62D0-46BC-8CE8-7D35ED8D5513}"/>
                </a:ext>
              </a:extLst>
            </p:cNvPr>
            <p:cNvSpPr/>
            <p:nvPr/>
          </p:nvSpPr>
          <p:spPr>
            <a:xfrm>
              <a:off x="2377439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2B18F5C3-E3D3-48BB-A8F9-87249191789D}"/>
                </a:ext>
              </a:extLst>
            </p:cNvPr>
            <p:cNvSpPr/>
            <p:nvPr/>
          </p:nvSpPr>
          <p:spPr>
            <a:xfrm>
              <a:off x="2468880" y="466632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62A73B">
                <a:alpha val="25000"/>
              </a:srgbClr>
            </a:solidFill>
            <a:ln w="0">
              <a:solidFill>
                <a:srgbClr val="2B511A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C443A53-FB2C-4D92-B6F7-CE029F0322FF}"/>
              </a:ext>
            </a:extLst>
          </p:cNvPr>
          <p:cNvGrpSpPr/>
          <p:nvPr/>
        </p:nvGrpSpPr>
        <p:grpSpPr>
          <a:xfrm>
            <a:off x="7851971" y="5639995"/>
            <a:ext cx="552941" cy="110588"/>
            <a:chOff x="6492240" y="4663440"/>
            <a:chExt cx="457200" cy="91440"/>
          </a:xfrm>
        </p:grpSpPr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7F03ED1-D195-4BFB-AA37-ADBD8E09DD9C}"/>
                </a:ext>
              </a:extLst>
            </p:cNvPr>
            <p:cNvSpPr/>
            <p:nvPr/>
          </p:nvSpPr>
          <p:spPr>
            <a:xfrm>
              <a:off x="64922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4CF0E4F-2F03-4C3A-BE4B-30AC039D61CC}"/>
                </a:ext>
              </a:extLst>
            </p:cNvPr>
            <p:cNvSpPr/>
            <p:nvPr/>
          </p:nvSpPr>
          <p:spPr>
            <a:xfrm>
              <a:off x="658367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7171CBC4-DE4F-4581-BA70-CB6D201A2CB0}"/>
                </a:ext>
              </a:extLst>
            </p:cNvPr>
            <p:cNvSpPr/>
            <p:nvPr/>
          </p:nvSpPr>
          <p:spPr>
            <a:xfrm>
              <a:off x="66751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78E157D6-5174-4AFE-8F2F-5C82A0478D65}"/>
                </a:ext>
              </a:extLst>
            </p:cNvPr>
            <p:cNvSpPr/>
            <p:nvPr/>
          </p:nvSpPr>
          <p:spPr>
            <a:xfrm>
              <a:off x="67665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EB1228F4-5FDF-408C-8462-D97012A154FE}"/>
                </a:ext>
              </a:extLst>
            </p:cNvPr>
            <p:cNvSpPr/>
            <p:nvPr/>
          </p:nvSpPr>
          <p:spPr>
            <a:xfrm>
              <a:off x="68580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987440C-35CA-483D-AC35-7CE34E946922}"/>
              </a:ext>
            </a:extLst>
          </p:cNvPr>
          <p:cNvGrpSpPr/>
          <p:nvPr/>
        </p:nvGrpSpPr>
        <p:grpSpPr>
          <a:xfrm>
            <a:off x="8515500" y="5639995"/>
            <a:ext cx="552941" cy="110588"/>
            <a:chOff x="7040880" y="4663440"/>
            <a:chExt cx="457200" cy="91440"/>
          </a:xfrm>
        </p:grpSpPr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ABF661F1-328A-439D-9919-D715FDD4D4EC}"/>
                </a:ext>
              </a:extLst>
            </p:cNvPr>
            <p:cNvSpPr/>
            <p:nvPr/>
          </p:nvSpPr>
          <p:spPr>
            <a:xfrm>
              <a:off x="70408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5B35A20D-9534-4D1E-A7D0-B6B5B0BC3E75}"/>
                </a:ext>
              </a:extLst>
            </p:cNvPr>
            <p:cNvSpPr/>
            <p:nvPr/>
          </p:nvSpPr>
          <p:spPr>
            <a:xfrm>
              <a:off x="713232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D2B228C-715A-46DF-8509-07B86EB96F65}"/>
                </a:ext>
              </a:extLst>
            </p:cNvPr>
            <p:cNvSpPr/>
            <p:nvPr/>
          </p:nvSpPr>
          <p:spPr>
            <a:xfrm>
              <a:off x="72237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1FB5FF0E-19AC-4C20-AC43-680C7A0CBCDF}"/>
                </a:ext>
              </a:extLst>
            </p:cNvPr>
            <p:cNvSpPr/>
            <p:nvPr/>
          </p:nvSpPr>
          <p:spPr>
            <a:xfrm>
              <a:off x="73152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C0387681-0783-4A95-A713-18C15C8CEBCB}"/>
                </a:ext>
              </a:extLst>
            </p:cNvPr>
            <p:cNvSpPr/>
            <p:nvPr/>
          </p:nvSpPr>
          <p:spPr>
            <a:xfrm>
              <a:off x="74066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F2F9E7AE-76B3-42DE-B20D-9E92EF487E61}"/>
              </a:ext>
            </a:extLst>
          </p:cNvPr>
          <p:cNvGrpSpPr/>
          <p:nvPr/>
        </p:nvGrpSpPr>
        <p:grpSpPr>
          <a:xfrm>
            <a:off x="7188442" y="5639995"/>
            <a:ext cx="552941" cy="110588"/>
            <a:chOff x="5943600" y="4663440"/>
            <a:chExt cx="457200" cy="91440"/>
          </a:xfrm>
        </p:grpSpPr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47851BB1-85E2-4A69-9017-314C67E407AF}"/>
                </a:ext>
              </a:extLst>
            </p:cNvPr>
            <p:cNvSpPr/>
            <p:nvPr/>
          </p:nvSpPr>
          <p:spPr>
            <a:xfrm>
              <a:off x="59436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7590DDB7-5632-4C65-94CD-BC40F0A28F61}"/>
                </a:ext>
              </a:extLst>
            </p:cNvPr>
            <p:cNvSpPr/>
            <p:nvPr/>
          </p:nvSpPr>
          <p:spPr>
            <a:xfrm>
              <a:off x="60350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9386687D-8A3F-454D-A57E-F69D16B1F8BE}"/>
                </a:ext>
              </a:extLst>
            </p:cNvPr>
            <p:cNvSpPr/>
            <p:nvPr/>
          </p:nvSpPr>
          <p:spPr>
            <a:xfrm>
              <a:off x="61264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A37F484-5982-4692-BD3B-6F6CC79BD811}"/>
                </a:ext>
              </a:extLst>
            </p:cNvPr>
            <p:cNvSpPr/>
            <p:nvPr/>
          </p:nvSpPr>
          <p:spPr>
            <a:xfrm>
              <a:off x="62179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863D0AF6-F6B3-40BB-9C5A-1DF8629D8C76}"/>
                </a:ext>
              </a:extLst>
            </p:cNvPr>
            <p:cNvSpPr/>
            <p:nvPr/>
          </p:nvSpPr>
          <p:spPr>
            <a:xfrm>
              <a:off x="63093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B9E82E28-5CDE-4648-A623-AE5CBBD52893}"/>
              </a:ext>
            </a:extLst>
          </p:cNvPr>
          <p:cNvGrpSpPr/>
          <p:nvPr/>
        </p:nvGrpSpPr>
        <p:grpSpPr>
          <a:xfrm>
            <a:off x="6524913" y="5639995"/>
            <a:ext cx="552941" cy="110588"/>
            <a:chOff x="5394960" y="4663440"/>
            <a:chExt cx="457200" cy="91440"/>
          </a:xfrm>
        </p:grpSpPr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9B833E93-3761-405C-81CD-B54007B28050}"/>
                </a:ext>
              </a:extLst>
            </p:cNvPr>
            <p:cNvSpPr/>
            <p:nvPr/>
          </p:nvSpPr>
          <p:spPr>
            <a:xfrm>
              <a:off x="53949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A7CAF9D4-4A00-4AF7-9B2F-95359E3FD052}"/>
                </a:ext>
              </a:extLst>
            </p:cNvPr>
            <p:cNvSpPr/>
            <p:nvPr/>
          </p:nvSpPr>
          <p:spPr>
            <a:xfrm>
              <a:off x="548639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03D967C9-9351-4493-B44C-DF58630BDA18}"/>
                </a:ext>
              </a:extLst>
            </p:cNvPr>
            <p:cNvSpPr/>
            <p:nvPr/>
          </p:nvSpPr>
          <p:spPr>
            <a:xfrm>
              <a:off x="55778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AFCD915-A194-416D-90DE-C45D812FE395}"/>
                </a:ext>
              </a:extLst>
            </p:cNvPr>
            <p:cNvSpPr/>
            <p:nvPr/>
          </p:nvSpPr>
          <p:spPr>
            <a:xfrm>
              <a:off x="566927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E72C8E32-CDD1-410D-804F-A085CE21DB9F}"/>
                </a:ext>
              </a:extLst>
            </p:cNvPr>
            <p:cNvSpPr/>
            <p:nvPr/>
          </p:nvSpPr>
          <p:spPr>
            <a:xfrm>
              <a:off x="576072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D44AF697-E15F-4B1C-AE35-95224AFC605F}"/>
              </a:ext>
            </a:extLst>
          </p:cNvPr>
          <p:cNvGrpSpPr/>
          <p:nvPr/>
        </p:nvGrpSpPr>
        <p:grpSpPr>
          <a:xfrm>
            <a:off x="9179028" y="5639995"/>
            <a:ext cx="552942" cy="110588"/>
            <a:chOff x="7589519" y="4663440"/>
            <a:chExt cx="457201" cy="91440"/>
          </a:xfrm>
        </p:grpSpPr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DD95E73E-52FF-4575-8D36-5D9B3B6B2386}"/>
                </a:ext>
              </a:extLst>
            </p:cNvPr>
            <p:cNvSpPr/>
            <p:nvPr/>
          </p:nvSpPr>
          <p:spPr>
            <a:xfrm>
              <a:off x="7589519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FD16D43F-7F25-4F94-9098-497827AACB70}"/>
                </a:ext>
              </a:extLst>
            </p:cNvPr>
            <p:cNvSpPr/>
            <p:nvPr/>
          </p:nvSpPr>
          <p:spPr>
            <a:xfrm>
              <a:off x="768096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F4CF800-9BFD-4E89-B491-F077F564C9DD}"/>
                </a:ext>
              </a:extLst>
            </p:cNvPr>
            <p:cNvSpPr/>
            <p:nvPr/>
          </p:nvSpPr>
          <p:spPr>
            <a:xfrm>
              <a:off x="777240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E83779B-2E02-44CB-9BB1-20F4E74314D9}"/>
                </a:ext>
              </a:extLst>
            </p:cNvPr>
            <p:cNvSpPr/>
            <p:nvPr/>
          </p:nvSpPr>
          <p:spPr>
            <a:xfrm>
              <a:off x="786384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2F5CF242-C4AE-41FD-9086-E5B1C002674E}"/>
                </a:ext>
              </a:extLst>
            </p:cNvPr>
            <p:cNvSpPr/>
            <p:nvPr/>
          </p:nvSpPr>
          <p:spPr>
            <a:xfrm>
              <a:off x="7955280" y="4663440"/>
              <a:ext cx="91440" cy="914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AA55A1">
                <a:alpha val="25000"/>
              </a:srgbClr>
            </a:solidFill>
            <a:ln w="0">
              <a:solidFill>
                <a:srgbClr val="680059">
                  <a:alpha val="25000"/>
                </a:srgbClr>
              </a:solidFill>
              <a:prstDash val="solid"/>
            </a:ln>
          </p:spPr>
          <p:txBody>
            <a:bodyPr vert="horz" wrap="none" lIns="108847" tIns="54423" rIns="108847" bIns="54423" anchor="ctr" anchorCtr="0" compatLnSpc="0">
              <a:noAutofit/>
            </a:bodyPr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53" name="Freihandform: Form 52">
            <a:extLst>
              <a:ext uri="{FF2B5EF4-FFF2-40B4-BE49-F238E27FC236}">
                <a16:creationId xmlns:a16="http://schemas.microsoft.com/office/drawing/2014/main" id="{72856101-738C-4A0C-9367-4E2ECD01C8AD}"/>
              </a:ext>
            </a:extLst>
          </p:cNvPr>
          <p:cNvSpPr/>
          <p:nvPr/>
        </p:nvSpPr>
        <p:spPr>
          <a:xfrm>
            <a:off x="2322564" y="3538820"/>
            <a:ext cx="3649408" cy="1437644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579835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B589FD86-FFB3-452A-9C23-0095BF5807A1}"/>
              </a:ext>
            </a:extLst>
          </p:cNvPr>
          <p:cNvSpPr/>
          <p:nvPr/>
        </p:nvSpPr>
        <p:spPr>
          <a:xfrm>
            <a:off x="6303737" y="2875291"/>
            <a:ext cx="3649408" cy="210117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820F71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5" name="Gerader Verbinder 54">
            <a:extLst>
              <a:ext uri="{FF2B5EF4-FFF2-40B4-BE49-F238E27FC236}">
                <a16:creationId xmlns:a16="http://schemas.microsoft.com/office/drawing/2014/main" id="{F3302220-702A-40DC-AAE8-690F37B069CF}"/>
              </a:ext>
            </a:extLst>
          </p:cNvPr>
          <p:cNvSpPr/>
          <p:nvPr/>
        </p:nvSpPr>
        <p:spPr>
          <a:xfrm flipV="1">
            <a:off x="2831967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6" name="Gerader Verbinder 55">
            <a:extLst>
              <a:ext uri="{FF2B5EF4-FFF2-40B4-BE49-F238E27FC236}">
                <a16:creationId xmlns:a16="http://schemas.microsoft.com/office/drawing/2014/main" id="{FD8F0227-3585-484A-9E8D-C77F5B8D65DD}"/>
              </a:ext>
            </a:extLst>
          </p:cNvPr>
          <p:cNvSpPr/>
          <p:nvPr/>
        </p:nvSpPr>
        <p:spPr>
          <a:xfrm flipV="1">
            <a:off x="3489399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7" name="Gerader Verbinder 56">
            <a:extLst>
              <a:ext uri="{FF2B5EF4-FFF2-40B4-BE49-F238E27FC236}">
                <a16:creationId xmlns:a16="http://schemas.microsoft.com/office/drawing/2014/main" id="{9B8DD538-82DE-45EF-AA1D-9213CE21867C}"/>
              </a:ext>
            </a:extLst>
          </p:cNvPr>
          <p:cNvSpPr/>
          <p:nvPr/>
        </p:nvSpPr>
        <p:spPr>
          <a:xfrm flipV="1">
            <a:off x="4147269" y="5197643"/>
            <a:ext cx="0" cy="33524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8" name="Gerader Verbinder 57">
            <a:extLst>
              <a:ext uri="{FF2B5EF4-FFF2-40B4-BE49-F238E27FC236}">
                <a16:creationId xmlns:a16="http://schemas.microsoft.com/office/drawing/2014/main" id="{0A88C733-5E25-4146-B380-AE793CC0712E}"/>
              </a:ext>
            </a:extLst>
          </p:cNvPr>
          <p:cNvSpPr/>
          <p:nvPr/>
        </p:nvSpPr>
        <p:spPr>
          <a:xfrm flipV="1">
            <a:off x="6813138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9" name="Gerader Verbinder 58">
            <a:extLst>
              <a:ext uri="{FF2B5EF4-FFF2-40B4-BE49-F238E27FC236}">
                <a16:creationId xmlns:a16="http://schemas.microsoft.com/office/drawing/2014/main" id="{91324B9F-C951-447F-9170-58ECCB6D6E70}"/>
              </a:ext>
            </a:extLst>
          </p:cNvPr>
          <p:cNvSpPr/>
          <p:nvPr/>
        </p:nvSpPr>
        <p:spPr>
          <a:xfrm flipV="1">
            <a:off x="7476668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0" name="Gerader Verbinder 59">
            <a:extLst>
              <a:ext uri="{FF2B5EF4-FFF2-40B4-BE49-F238E27FC236}">
                <a16:creationId xmlns:a16="http://schemas.microsoft.com/office/drawing/2014/main" id="{72A3F37F-910A-42C1-B69F-466A6044BC24}"/>
              </a:ext>
            </a:extLst>
          </p:cNvPr>
          <p:cNvSpPr/>
          <p:nvPr/>
        </p:nvSpPr>
        <p:spPr>
          <a:xfrm flipV="1">
            <a:off x="8140197" y="5197642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1" name="Gerader Verbinder 60">
            <a:extLst>
              <a:ext uri="{FF2B5EF4-FFF2-40B4-BE49-F238E27FC236}">
                <a16:creationId xmlns:a16="http://schemas.microsoft.com/office/drawing/2014/main" id="{FE368656-ABD7-49A6-93E9-5F4E8062EA30}"/>
              </a:ext>
            </a:extLst>
          </p:cNvPr>
          <p:cNvSpPr/>
          <p:nvPr/>
        </p:nvSpPr>
        <p:spPr>
          <a:xfrm flipV="1">
            <a:off x="8803726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2" name="Gerader Verbinder 61">
            <a:extLst>
              <a:ext uri="{FF2B5EF4-FFF2-40B4-BE49-F238E27FC236}">
                <a16:creationId xmlns:a16="http://schemas.microsoft.com/office/drawing/2014/main" id="{1D9BE031-B0C3-4408-9915-C2545D928CC5}"/>
              </a:ext>
            </a:extLst>
          </p:cNvPr>
          <p:cNvSpPr/>
          <p:nvPr/>
        </p:nvSpPr>
        <p:spPr>
          <a:xfrm flipV="1">
            <a:off x="9467254" y="5197642"/>
            <a:ext cx="0" cy="331764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3" name="Freihandform: Form 62">
            <a:extLst>
              <a:ext uri="{FF2B5EF4-FFF2-40B4-BE49-F238E27FC236}">
                <a16:creationId xmlns:a16="http://schemas.microsoft.com/office/drawing/2014/main" id="{DA95F26E-2330-4702-B16E-A225791ECDBF}"/>
              </a:ext>
            </a:extLst>
          </p:cNvPr>
          <p:cNvSpPr/>
          <p:nvPr/>
        </p:nvSpPr>
        <p:spPr>
          <a:xfrm>
            <a:off x="6303737" y="-1548232"/>
            <a:ext cx="3649408" cy="398117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9080">
            <a:solidFill>
              <a:srgbClr val="AA55A1">
                <a:alpha val="25000"/>
              </a:srgbClr>
            </a:solidFill>
            <a:prstDash val="solid"/>
          </a:ln>
        </p:spPr>
        <p:txBody>
          <a:bodyPr vert="horz" wrap="none" lIns="120167" tIns="65743" rIns="120167" bIns="6574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4" name="Gerader Verbinder 63">
            <a:extLst>
              <a:ext uri="{FF2B5EF4-FFF2-40B4-BE49-F238E27FC236}">
                <a16:creationId xmlns:a16="http://schemas.microsoft.com/office/drawing/2014/main" id="{23E0A9CD-E031-4895-BE3D-C062C88DC037}"/>
              </a:ext>
            </a:extLst>
          </p:cNvPr>
          <p:cNvSpPr/>
          <p:nvPr/>
        </p:nvSpPr>
        <p:spPr>
          <a:xfrm flipV="1">
            <a:off x="681313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5" name="Gerader Verbinder 64">
            <a:extLst>
              <a:ext uri="{FF2B5EF4-FFF2-40B4-BE49-F238E27FC236}">
                <a16:creationId xmlns:a16="http://schemas.microsoft.com/office/drawing/2014/main" id="{B94A1E13-2961-4036-8169-3B550CB18491}"/>
              </a:ext>
            </a:extLst>
          </p:cNvPr>
          <p:cNvSpPr/>
          <p:nvPr/>
        </p:nvSpPr>
        <p:spPr>
          <a:xfrm flipV="1">
            <a:off x="7476668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6" name="Gerader Verbinder 65">
            <a:extLst>
              <a:ext uri="{FF2B5EF4-FFF2-40B4-BE49-F238E27FC236}">
                <a16:creationId xmlns:a16="http://schemas.microsoft.com/office/drawing/2014/main" id="{C3B924F7-05F0-45CA-B9A7-01471BF7A8F5}"/>
              </a:ext>
            </a:extLst>
          </p:cNvPr>
          <p:cNvSpPr/>
          <p:nvPr/>
        </p:nvSpPr>
        <p:spPr>
          <a:xfrm flipV="1">
            <a:off x="8140197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7" name="Gerader Verbinder 66">
            <a:extLst>
              <a:ext uri="{FF2B5EF4-FFF2-40B4-BE49-F238E27FC236}">
                <a16:creationId xmlns:a16="http://schemas.microsoft.com/office/drawing/2014/main" id="{5E4E1E9C-8EEE-4748-A3C3-29FB1F4C2B69}"/>
              </a:ext>
            </a:extLst>
          </p:cNvPr>
          <p:cNvSpPr/>
          <p:nvPr/>
        </p:nvSpPr>
        <p:spPr>
          <a:xfrm flipV="1">
            <a:off x="8803726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8" name="Gerader Verbinder 67">
            <a:extLst>
              <a:ext uri="{FF2B5EF4-FFF2-40B4-BE49-F238E27FC236}">
                <a16:creationId xmlns:a16="http://schemas.microsoft.com/office/drawing/2014/main" id="{3A3AE71E-C0E1-458E-B8AB-A09899AFADBF}"/>
              </a:ext>
            </a:extLst>
          </p:cNvPr>
          <p:cNvSpPr/>
          <p:nvPr/>
        </p:nvSpPr>
        <p:spPr>
          <a:xfrm flipV="1">
            <a:off x="9467254" y="2322350"/>
            <a:ext cx="0" cy="663530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A2861DEA-F194-4F2C-97FD-EC82DD79C859}"/>
              </a:ext>
            </a:extLst>
          </p:cNvPr>
          <p:cNvSpPr/>
          <p:nvPr/>
        </p:nvSpPr>
        <p:spPr>
          <a:xfrm>
            <a:off x="221390" y="4312937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4A684A73-AE75-4F65-A73B-46181239FF82}"/>
              </a:ext>
            </a:extLst>
          </p:cNvPr>
          <p:cNvSpPr/>
          <p:nvPr/>
        </p:nvSpPr>
        <p:spPr>
          <a:xfrm>
            <a:off x="221390" y="3649408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3333FF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1" name="Freihandform: Form 70">
            <a:extLst>
              <a:ext uri="{FF2B5EF4-FFF2-40B4-BE49-F238E27FC236}">
                <a16:creationId xmlns:a16="http://schemas.microsoft.com/office/drawing/2014/main" id="{F13727BD-7B0A-4666-A00C-670416F4E9E9}"/>
              </a:ext>
            </a:extLst>
          </p:cNvPr>
          <p:cNvSpPr/>
          <p:nvPr/>
        </p:nvSpPr>
        <p:spPr>
          <a:xfrm>
            <a:off x="2433153" y="2875290"/>
            <a:ext cx="3317643" cy="44235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12600">
            <a:solidFill>
              <a:srgbClr val="BC312E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6A868E16-41DA-4358-8918-8E7C9D1704C8}"/>
              </a:ext>
            </a:extLst>
          </p:cNvPr>
          <p:cNvSpPr/>
          <p:nvPr/>
        </p:nvSpPr>
        <p:spPr>
          <a:xfrm>
            <a:off x="2543741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3" name="Freihandform: Form 72">
            <a:extLst>
              <a:ext uri="{FF2B5EF4-FFF2-40B4-BE49-F238E27FC236}">
                <a16:creationId xmlns:a16="http://schemas.microsoft.com/office/drawing/2014/main" id="{CAFCE947-9898-4250-9655-A5AFA1122536}"/>
              </a:ext>
            </a:extLst>
          </p:cNvPr>
          <p:cNvSpPr/>
          <p:nvPr/>
        </p:nvSpPr>
        <p:spPr>
          <a:xfrm>
            <a:off x="3207270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4" name="Freihandform: Form 73">
            <a:extLst>
              <a:ext uri="{FF2B5EF4-FFF2-40B4-BE49-F238E27FC236}">
                <a16:creationId xmlns:a16="http://schemas.microsoft.com/office/drawing/2014/main" id="{1AC764CD-B076-4348-911B-AFE84718CDA9}"/>
              </a:ext>
            </a:extLst>
          </p:cNvPr>
          <p:cNvSpPr/>
          <p:nvPr/>
        </p:nvSpPr>
        <p:spPr>
          <a:xfrm>
            <a:off x="3870798" y="309646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75" name="Verbinder: gekrümmt 74">
            <a:extLst>
              <a:ext uri="{FF2B5EF4-FFF2-40B4-BE49-F238E27FC236}">
                <a16:creationId xmlns:a16="http://schemas.microsoft.com/office/drawing/2014/main" id="{744B0409-641C-491C-8A67-D3C4379DC1C4}"/>
              </a:ext>
            </a:extLst>
          </p:cNvPr>
          <p:cNvCxnSpPr>
            <a:cxnSpLocks/>
            <a:stCxn id="72" idx="0"/>
          </p:cNvCxnSpPr>
          <p:nvPr/>
        </p:nvCxnSpPr>
        <p:spPr>
          <a:xfrm rot="5400000" flipH="1" flipV="1">
            <a:off x="3345505" y="2349997"/>
            <a:ext cx="221176" cy="1271762"/>
          </a:xfrm>
          <a:prstGeom prst="curvedConnector2">
            <a:avLst/>
          </a:prstGeom>
          <a:noFill/>
          <a:ln w="0">
            <a:solidFill>
              <a:srgbClr val="000000"/>
            </a:solidFill>
            <a:prstDash val="solid"/>
          </a:ln>
        </p:spPr>
      </p:cxnSp>
      <p:cxnSp>
        <p:nvCxnSpPr>
          <p:cNvPr id="76" name="Verbinder: gekrümmt 75">
            <a:extLst>
              <a:ext uri="{FF2B5EF4-FFF2-40B4-BE49-F238E27FC236}">
                <a16:creationId xmlns:a16="http://schemas.microsoft.com/office/drawing/2014/main" id="{D8ED3D58-76F3-4B9E-9818-C2AC414BC267}"/>
              </a:ext>
            </a:extLst>
          </p:cNvPr>
          <p:cNvCxnSpPr>
            <a:cxnSpLocks/>
            <a:stCxn id="71" idx="0"/>
            <a:endCxn id="74" idx="0"/>
          </p:cNvCxnSpPr>
          <p:nvPr/>
        </p:nvCxnSpPr>
        <p:spPr>
          <a:xfrm rot="16200000" flipH="1">
            <a:off x="4009034" y="2958231"/>
            <a:ext cx="221176" cy="55294"/>
          </a:xfrm>
          <a:prstGeom prst="curvedConnector3">
            <a:avLst>
              <a:gd name="adj1" fmla="val 56501"/>
            </a:avLst>
          </a:prstGeom>
          <a:noFill/>
          <a:ln w="0">
            <a:solidFill>
              <a:srgbClr val="000000"/>
            </a:solidFill>
            <a:prstDash val="solid"/>
          </a:ln>
        </p:spPr>
      </p:cxnSp>
      <p:cxnSp>
        <p:nvCxnSpPr>
          <p:cNvPr id="77" name="Verbinder: gekrümmt 76">
            <a:extLst>
              <a:ext uri="{FF2B5EF4-FFF2-40B4-BE49-F238E27FC236}">
                <a16:creationId xmlns:a16="http://schemas.microsoft.com/office/drawing/2014/main" id="{F6948491-7C15-4FC2-BB2A-DCC6BB959BB7}"/>
              </a:ext>
            </a:extLst>
          </p:cNvPr>
          <p:cNvCxnSpPr>
            <a:cxnSpLocks/>
            <a:stCxn id="73" idx="0"/>
            <a:endCxn id="71" idx="0"/>
          </p:cNvCxnSpPr>
          <p:nvPr/>
        </p:nvCxnSpPr>
        <p:spPr>
          <a:xfrm rot="5400000" flipH="1" flipV="1">
            <a:off x="3677270" y="2681761"/>
            <a:ext cx="221176" cy="608234"/>
          </a:xfrm>
          <a:prstGeom prst="curvedConnector3">
            <a:avLst>
              <a:gd name="adj1" fmla="val 54524"/>
            </a:avLst>
          </a:prstGeom>
          <a:noFill/>
          <a:ln w="0">
            <a:solidFill>
              <a:srgbClr val="000000"/>
            </a:solidFill>
            <a:prstDash val="solid"/>
          </a:ln>
        </p:spPr>
      </p:cxnSp>
      <p:sp>
        <p:nvSpPr>
          <p:cNvPr id="78" name="Gerader Verbinder 77">
            <a:extLst>
              <a:ext uri="{FF2B5EF4-FFF2-40B4-BE49-F238E27FC236}">
                <a16:creationId xmlns:a16="http://schemas.microsoft.com/office/drawing/2014/main" id="{61CB8365-EEE8-4979-B3BE-FD5ED9FC93BB}"/>
              </a:ext>
            </a:extLst>
          </p:cNvPr>
          <p:cNvSpPr/>
          <p:nvPr/>
        </p:nvSpPr>
        <p:spPr>
          <a:xfrm flipV="1">
            <a:off x="2831967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9" name="Gerader Verbinder 78">
            <a:extLst>
              <a:ext uri="{FF2B5EF4-FFF2-40B4-BE49-F238E27FC236}">
                <a16:creationId xmlns:a16="http://schemas.microsoft.com/office/drawing/2014/main" id="{0C6C77B4-1963-4725-A5E1-5A653839A941}"/>
              </a:ext>
            </a:extLst>
          </p:cNvPr>
          <p:cNvSpPr/>
          <p:nvPr/>
        </p:nvSpPr>
        <p:spPr>
          <a:xfrm flipV="1">
            <a:off x="3495494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0" name="Gerader Verbinder 79">
            <a:extLst>
              <a:ext uri="{FF2B5EF4-FFF2-40B4-BE49-F238E27FC236}">
                <a16:creationId xmlns:a16="http://schemas.microsoft.com/office/drawing/2014/main" id="{56EC566C-204C-497D-BBE2-DBD7C4BC4794}"/>
              </a:ext>
            </a:extLst>
          </p:cNvPr>
          <p:cNvSpPr/>
          <p:nvPr/>
        </p:nvSpPr>
        <p:spPr>
          <a:xfrm flipV="1">
            <a:off x="4159024" y="3207056"/>
            <a:ext cx="0" cy="331763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1" name="Freihandform: Form 80">
            <a:extLst>
              <a:ext uri="{FF2B5EF4-FFF2-40B4-BE49-F238E27FC236}">
                <a16:creationId xmlns:a16="http://schemas.microsoft.com/office/drawing/2014/main" id="{A4FED336-8805-4E79-9746-B359D8DA4A56}"/>
              </a:ext>
            </a:extLst>
          </p:cNvPr>
          <p:cNvSpPr/>
          <p:nvPr/>
        </p:nvSpPr>
        <p:spPr>
          <a:xfrm>
            <a:off x="6414326" y="3649408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82" name="Verbinder: gekrümmt 81">
            <a:extLst>
              <a:ext uri="{FF2B5EF4-FFF2-40B4-BE49-F238E27FC236}">
                <a16:creationId xmlns:a16="http://schemas.microsoft.com/office/drawing/2014/main" id="{D3333134-C977-4473-B7E6-C8F47D742717}"/>
              </a:ext>
            </a:extLst>
          </p:cNvPr>
          <p:cNvCxnSpPr>
            <a:stCxn id="71" idx="0"/>
            <a:endCxn id="130" idx="2"/>
          </p:cNvCxnSpPr>
          <p:nvPr/>
        </p:nvCxnSpPr>
        <p:spPr>
          <a:xfrm rot="16200000" flipH="1">
            <a:off x="4893738" y="2073526"/>
            <a:ext cx="1105883" cy="2709409"/>
          </a:xfrm>
          <a:prstGeom prst="curvedConnector5">
            <a:avLst>
              <a:gd name="adj1" fmla="val -25000"/>
              <a:gd name="adj2" fmla="val 75510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83" name="Verbinder: gekrümmt 82">
            <a:extLst>
              <a:ext uri="{FF2B5EF4-FFF2-40B4-BE49-F238E27FC236}">
                <a16:creationId xmlns:a16="http://schemas.microsoft.com/office/drawing/2014/main" id="{634364C7-0CFF-4257-B7DD-03D0337E8722}"/>
              </a:ext>
            </a:extLst>
          </p:cNvPr>
          <p:cNvCxnSpPr>
            <a:cxnSpLocks/>
            <a:stCxn id="3" idx="0"/>
            <a:endCxn id="113" idx="2"/>
          </p:cNvCxnSpPr>
          <p:nvPr/>
        </p:nvCxnSpPr>
        <p:spPr>
          <a:xfrm rot="16200000" flipV="1">
            <a:off x="3094940" y="4369973"/>
            <a:ext cx="777600" cy="1327056"/>
          </a:xfrm>
          <a:prstGeom prst="curvedConnector3">
            <a:avLst/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84" name="Verbinder: gekrümmt 83">
            <a:extLst>
              <a:ext uri="{FF2B5EF4-FFF2-40B4-BE49-F238E27FC236}">
                <a16:creationId xmlns:a16="http://schemas.microsoft.com/office/drawing/2014/main" id="{2A8FAD51-53E7-459F-ACD8-7C9B985DA0D9}"/>
              </a:ext>
            </a:extLst>
          </p:cNvPr>
          <p:cNvCxnSpPr>
            <a:cxnSpLocks/>
            <a:stCxn id="20" idx="0"/>
            <a:endCxn id="3" idx="0"/>
          </p:cNvCxnSpPr>
          <p:nvPr/>
        </p:nvCxnSpPr>
        <p:spPr>
          <a:xfrm rot="5400000" flipH="1" flipV="1">
            <a:off x="3373151" y="4869362"/>
            <a:ext cx="221177" cy="1327057"/>
          </a:xfrm>
          <a:prstGeom prst="curvedConnector3">
            <a:avLst>
              <a:gd name="adj1" fmla="val 43499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5" name="Verbinder: gekrümmt 84">
            <a:extLst>
              <a:ext uri="{FF2B5EF4-FFF2-40B4-BE49-F238E27FC236}">
                <a16:creationId xmlns:a16="http://schemas.microsoft.com/office/drawing/2014/main" id="{98DAF154-4DB0-4443-8F15-A49A70268D46}"/>
              </a:ext>
            </a:extLst>
          </p:cNvPr>
          <p:cNvCxnSpPr>
            <a:cxnSpLocks/>
            <a:stCxn id="44" idx="0"/>
            <a:endCxn id="4" idx="0"/>
          </p:cNvCxnSpPr>
          <p:nvPr/>
        </p:nvCxnSpPr>
        <p:spPr>
          <a:xfrm rot="5400000" flipH="1" flipV="1">
            <a:off x="7356065" y="4867619"/>
            <a:ext cx="217694" cy="1327058"/>
          </a:xfrm>
          <a:prstGeom prst="curvedConnector3">
            <a:avLst>
              <a:gd name="adj1" fmla="val 64997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6" name="Verbinder: gekrümmt 85">
            <a:extLst>
              <a:ext uri="{FF2B5EF4-FFF2-40B4-BE49-F238E27FC236}">
                <a16:creationId xmlns:a16="http://schemas.microsoft.com/office/drawing/2014/main" id="{AE87438D-0D50-43A0-AFF2-0F46E91B2235}"/>
              </a:ext>
            </a:extLst>
          </p:cNvPr>
          <p:cNvCxnSpPr>
            <a:cxnSpLocks/>
            <a:stCxn id="38" idx="0"/>
            <a:endCxn id="4" idx="0"/>
          </p:cNvCxnSpPr>
          <p:nvPr/>
        </p:nvCxnSpPr>
        <p:spPr>
          <a:xfrm rot="5400000" flipH="1" flipV="1">
            <a:off x="7687829" y="5199384"/>
            <a:ext cx="217694" cy="663529"/>
          </a:xfrm>
          <a:prstGeom prst="curvedConnector3">
            <a:avLst>
              <a:gd name="adj1" fmla="val 54495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7" name="Verbinder: gekrümmt 86">
            <a:extLst>
              <a:ext uri="{FF2B5EF4-FFF2-40B4-BE49-F238E27FC236}">
                <a16:creationId xmlns:a16="http://schemas.microsoft.com/office/drawing/2014/main" id="{29B117FE-EA43-4DC9-A9FD-1F46E2F7072F}"/>
              </a:ext>
            </a:extLst>
          </p:cNvPr>
          <p:cNvCxnSpPr>
            <a:cxnSpLocks/>
            <a:stCxn id="32" idx="0"/>
            <a:endCxn id="4" idx="0"/>
          </p:cNvCxnSpPr>
          <p:nvPr/>
        </p:nvCxnSpPr>
        <p:spPr>
          <a:xfrm rot="16200000" flipV="1">
            <a:off x="8351359" y="5199383"/>
            <a:ext cx="217694" cy="663529"/>
          </a:xfrm>
          <a:prstGeom prst="curvedConnector3">
            <a:avLst>
              <a:gd name="adj1" fmla="val 64997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8" name="Verbinder: gekrümmt 87">
            <a:extLst>
              <a:ext uri="{FF2B5EF4-FFF2-40B4-BE49-F238E27FC236}">
                <a16:creationId xmlns:a16="http://schemas.microsoft.com/office/drawing/2014/main" id="{6B2A2468-3D71-44A3-A123-AF2EF06C1205}"/>
              </a:ext>
            </a:extLst>
          </p:cNvPr>
          <p:cNvCxnSpPr>
            <a:cxnSpLocks/>
            <a:stCxn id="50" idx="0"/>
            <a:endCxn id="4" idx="0"/>
          </p:cNvCxnSpPr>
          <p:nvPr/>
        </p:nvCxnSpPr>
        <p:spPr>
          <a:xfrm rot="16200000" flipV="1">
            <a:off x="8683124" y="4867618"/>
            <a:ext cx="217694" cy="1327059"/>
          </a:xfrm>
          <a:prstGeom prst="curvedConnector3">
            <a:avLst>
              <a:gd name="adj1" fmla="val 71996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89" name="Verbinder: gekrümmt 88">
            <a:extLst>
              <a:ext uri="{FF2B5EF4-FFF2-40B4-BE49-F238E27FC236}">
                <a16:creationId xmlns:a16="http://schemas.microsoft.com/office/drawing/2014/main" id="{D1430E22-8DD3-4EE2-A961-A75F10DCD3E5}"/>
              </a:ext>
            </a:extLst>
          </p:cNvPr>
          <p:cNvCxnSpPr>
            <a:cxnSpLocks/>
            <a:stCxn id="14" idx="0"/>
            <a:endCxn id="3" idx="0"/>
          </p:cNvCxnSpPr>
          <p:nvPr/>
        </p:nvCxnSpPr>
        <p:spPr>
          <a:xfrm rot="5400000" flipH="1" flipV="1">
            <a:off x="3704916" y="5201126"/>
            <a:ext cx="221177" cy="663528"/>
          </a:xfrm>
          <a:prstGeom prst="curvedConnector3">
            <a:avLst>
              <a:gd name="adj1" fmla="val 37985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cxnSp>
        <p:nvCxnSpPr>
          <p:cNvPr id="90" name="Verbinder: gekrümmt 89">
            <a:extLst>
              <a:ext uri="{FF2B5EF4-FFF2-40B4-BE49-F238E27FC236}">
                <a16:creationId xmlns:a16="http://schemas.microsoft.com/office/drawing/2014/main" id="{DEDC1133-4671-443A-AD24-FFA49488725E}"/>
              </a:ext>
            </a:extLst>
          </p:cNvPr>
          <p:cNvCxnSpPr>
            <a:endCxn id="4" idx="0"/>
          </p:cNvCxnSpPr>
          <p:nvPr/>
        </p:nvCxnSpPr>
        <p:spPr>
          <a:xfrm rot="5400000" flipH="1" flipV="1">
            <a:off x="8019595" y="5531148"/>
            <a:ext cx="217693" cy="15359"/>
          </a:xfrm>
          <a:prstGeom prst="curvedConnector3">
            <a:avLst>
              <a:gd name="adj1" fmla="val 227000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2495431D-BEFD-4B4E-89A6-0B4F26C7CE03}"/>
              </a:ext>
            </a:extLst>
          </p:cNvPr>
          <p:cNvSpPr txBox="1"/>
          <p:nvPr/>
        </p:nvSpPr>
        <p:spPr>
          <a:xfrm>
            <a:off x="331979" y="3740840"/>
            <a:ext cx="1337177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cxnSp>
        <p:nvCxnSpPr>
          <p:cNvPr id="92" name="Verbinder: gekrümmt 91">
            <a:extLst>
              <a:ext uri="{FF2B5EF4-FFF2-40B4-BE49-F238E27FC236}">
                <a16:creationId xmlns:a16="http://schemas.microsoft.com/office/drawing/2014/main" id="{CD1AF37C-C856-45CA-B480-16EFD1713DC5}"/>
              </a:ext>
            </a:extLst>
          </p:cNvPr>
          <p:cNvCxnSpPr>
            <a:cxnSpLocks/>
            <a:stCxn id="3" idx="0"/>
            <a:endCxn id="115" idx="2"/>
          </p:cNvCxnSpPr>
          <p:nvPr/>
        </p:nvCxnSpPr>
        <p:spPr>
          <a:xfrm rot="5400000" flipH="1" flipV="1">
            <a:off x="3758468" y="5033501"/>
            <a:ext cx="777600" cy="1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3" name="Verbinder: gekrümmt 92">
            <a:extLst>
              <a:ext uri="{FF2B5EF4-FFF2-40B4-BE49-F238E27FC236}">
                <a16:creationId xmlns:a16="http://schemas.microsoft.com/office/drawing/2014/main" id="{159A1170-CB9A-4863-80CE-7F7A84F0DDE5}"/>
              </a:ext>
            </a:extLst>
          </p:cNvPr>
          <p:cNvCxnSpPr>
            <a:cxnSpLocks/>
            <a:stCxn id="3" idx="0"/>
            <a:endCxn id="114" idx="2"/>
          </p:cNvCxnSpPr>
          <p:nvPr/>
        </p:nvCxnSpPr>
        <p:spPr>
          <a:xfrm rot="16200000" flipV="1">
            <a:off x="3426705" y="4701737"/>
            <a:ext cx="777600" cy="663527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sp>
        <p:nvSpPr>
          <p:cNvPr id="94" name="Freihandform: Form 93">
            <a:extLst>
              <a:ext uri="{FF2B5EF4-FFF2-40B4-BE49-F238E27FC236}">
                <a16:creationId xmlns:a16="http://schemas.microsoft.com/office/drawing/2014/main" id="{7FCD6AED-CA15-4CB7-B7B7-5BF3D4B72859}"/>
              </a:ext>
            </a:extLst>
          </p:cNvPr>
          <p:cNvSpPr/>
          <p:nvPr/>
        </p:nvSpPr>
        <p:spPr>
          <a:xfrm>
            <a:off x="6414326" y="4312937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FF9900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95" name="Verbinder: gekrümmt 94">
            <a:extLst>
              <a:ext uri="{FF2B5EF4-FFF2-40B4-BE49-F238E27FC236}">
                <a16:creationId xmlns:a16="http://schemas.microsoft.com/office/drawing/2014/main" id="{ADEEF9FF-799B-4337-A5BC-21D65ED3CC99}"/>
              </a:ext>
            </a:extLst>
          </p:cNvPr>
          <p:cNvCxnSpPr>
            <a:stCxn id="71" idx="0"/>
            <a:endCxn id="131" idx="2"/>
          </p:cNvCxnSpPr>
          <p:nvPr/>
        </p:nvCxnSpPr>
        <p:spPr>
          <a:xfrm rot="16200000" flipH="1">
            <a:off x="5225502" y="1741762"/>
            <a:ext cx="1105883" cy="3372938"/>
          </a:xfrm>
          <a:prstGeom prst="curvedConnector5">
            <a:avLst>
              <a:gd name="adj1" fmla="val -25000"/>
              <a:gd name="adj2" fmla="val 60371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6" name="Verbinder: gekrümmt 95">
            <a:extLst>
              <a:ext uri="{FF2B5EF4-FFF2-40B4-BE49-F238E27FC236}">
                <a16:creationId xmlns:a16="http://schemas.microsoft.com/office/drawing/2014/main" id="{C323F87D-20CA-4589-8A9C-0223D818E1B2}"/>
              </a:ext>
            </a:extLst>
          </p:cNvPr>
          <p:cNvCxnSpPr>
            <a:stCxn id="71" idx="0"/>
            <a:endCxn id="128" idx="2"/>
          </p:cNvCxnSpPr>
          <p:nvPr/>
        </p:nvCxnSpPr>
        <p:spPr>
          <a:xfrm rot="16200000" flipH="1">
            <a:off x="5889031" y="1078233"/>
            <a:ext cx="1105883" cy="4699996"/>
          </a:xfrm>
          <a:prstGeom prst="curvedConnector5">
            <a:avLst>
              <a:gd name="adj1" fmla="val -25000"/>
              <a:gd name="adj2" fmla="val 43305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7" name="Verbinder: gekrümmt 96">
            <a:extLst>
              <a:ext uri="{FF2B5EF4-FFF2-40B4-BE49-F238E27FC236}">
                <a16:creationId xmlns:a16="http://schemas.microsoft.com/office/drawing/2014/main" id="{7E759B66-958E-4581-AEBB-CA8154B74C5D}"/>
              </a:ext>
            </a:extLst>
          </p:cNvPr>
          <p:cNvCxnSpPr>
            <a:stCxn id="71" idx="0"/>
            <a:endCxn id="127" idx="2"/>
          </p:cNvCxnSpPr>
          <p:nvPr/>
        </p:nvCxnSpPr>
        <p:spPr>
          <a:xfrm rot="16200000" flipH="1">
            <a:off x="5557267" y="1409997"/>
            <a:ext cx="1105883" cy="4036467"/>
          </a:xfrm>
          <a:prstGeom prst="curvedConnector5">
            <a:avLst>
              <a:gd name="adj1" fmla="val -25000"/>
              <a:gd name="adj2" fmla="val 50359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8" name="Verbinder: gekrümmt 97">
            <a:extLst>
              <a:ext uri="{FF2B5EF4-FFF2-40B4-BE49-F238E27FC236}">
                <a16:creationId xmlns:a16="http://schemas.microsoft.com/office/drawing/2014/main" id="{FB8C36B3-8B82-4AC8-89D9-4713DBA82248}"/>
              </a:ext>
            </a:extLst>
          </p:cNvPr>
          <p:cNvCxnSpPr>
            <a:stCxn id="4" idx="0"/>
            <a:endCxn id="123" idx="2"/>
          </p:cNvCxnSpPr>
          <p:nvPr/>
        </p:nvCxnSpPr>
        <p:spPr>
          <a:xfrm rot="16200000" flipV="1">
            <a:off x="7407877" y="4701737"/>
            <a:ext cx="777600" cy="66352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99" name="Verbinder: gekrümmt 98">
            <a:extLst>
              <a:ext uri="{FF2B5EF4-FFF2-40B4-BE49-F238E27FC236}">
                <a16:creationId xmlns:a16="http://schemas.microsoft.com/office/drawing/2014/main" id="{17DBCCA7-55A9-4049-B3BC-51023988FEE9}"/>
              </a:ext>
            </a:extLst>
          </p:cNvPr>
          <p:cNvCxnSpPr>
            <a:stCxn id="4" idx="0"/>
            <a:endCxn id="124" idx="2"/>
          </p:cNvCxnSpPr>
          <p:nvPr/>
        </p:nvCxnSpPr>
        <p:spPr>
          <a:xfrm rot="5400000" flipH="1" flipV="1">
            <a:off x="7739641" y="5033502"/>
            <a:ext cx="777600" cy="1535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0" name="Verbinder: gekrümmt 99">
            <a:extLst>
              <a:ext uri="{FF2B5EF4-FFF2-40B4-BE49-F238E27FC236}">
                <a16:creationId xmlns:a16="http://schemas.microsoft.com/office/drawing/2014/main" id="{FDCF5830-2D04-4732-B297-7E13F7C0679D}"/>
              </a:ext>
            </a:extLst>
          </p:cNvPr>
          <p:cNvCxnSpPr>
            <a:stCxn id="4" idx="0"/>
            <a:endCxn id="125" idx="2"/>
          </p:cNvCxnSpPr>
          <p:nvPr/>
        </p:nvCxnSpPr>
        <p:spPr>
          <a:xfrm rot="5400000" flipH="1" flipV="1">
            <a:off x="8071406" y="4701737"/>
            <a:ext cx="777600" cy="663529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1" name="Verbinder: gekrümmt 100">
            <a:extLst>
              <a:ext uri="{FF2B5EF4-FFF2-40B4-BE49-F238E27FC236}">
                <a16:creationId xmlns:a16="http://schemas.microsoft.com/office/drawing/2014/main" id="{6A3E6802-1F60-4034-B003-54591205DDBB}"/>
              </a:ext>
            </a:extLst>
          </p:cNvPr>
          <p:cNvCxnSpPr>
            <a:stCxn id="4" idx="0"/>
            <a:endCxn id="126" idx="2"/>
          </p:cNvCxnSpPr>
          <p:nvPr/>
        </p:nvCxnSpPr>
        <p:spPr>
          <a:xfrm rot="5400000" flipH="1" flipV="1">
            <a:off x="8403169" y="4369975"/>
            <a:ext cx="777600" cy="1327056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02" name="Verbinder: gekrümmt 101">
            <a:extLst>
              <a:ext uri="{FF2B5EF4-FFF2-40B4-BE49-F238E27FC236}">
                <a16:creationId xmlns:a16="http://schemas.microsoft.com/office/drawing/2014/main" id="{0E089295-031C-418E-9E60-980B4B460451}"/>
              </a:ext>
            </a:extLst>
          </p:cNvPr>
          <p:cNvCxnSpPr>
            <a:stCxn id="71" idx="0"/>
            <a:endCxn id="129" idx="2"/>
          </p:cNvCxnSpPr>
          <p:nvPr/>
        </p:nvCxnSpPr>
        <p:spPr>
          <a:xfrm rot="16200000" flipH="1">
            <a:off x="6220794" y="746471"/>
            <a:ext cx="1105883" cy="5363523"/>
          </a:xfrm>
          <a:prstGeom prst="curvedConnector5">
            <a:avLst>
              <a:gd name="adj1" fmla="val -25000"/>
              <a:gd name="adj2" fmla="val 38110"/>
              <a:gd name="adj3" fmla="val 125000"/>
            </a:avLst>
          </a:prstGeom>
          <a:noFill/>
          <a:ln w="19080">
            <a:solidFill>
              <a:srgbClr val="BC312E"/>
            </a:solidFill>
            <a:prstDash val="solid"/>
          </a:ln>
        </p:spPr>
      </p:cxnSp>
      <p:sp>
        <p:nvSpPr>
          <p:cNvPr id="103" name="Freihandform: Form 102">
            <a:extLst>
              <a:ext uri="{FF2B5EF4-FFF2-40B4-BE49-F238E27FC236}">
                <a16:creationId xmlns:a16="http://schemas.microsoft.com/office/drawing/2014/main" id="{BC61B8D7-2196-463B-A7E3-AB420D04DCAE}"/>
              </a:ext>
            </a:extLst>
          </p:cNvPr>
          <p:cNvSpPr/>
          <p:nvPr/>
        </p:nvSpPr>
        <p:spPr>
          <a:xfrm>
            <a:off x="6414326" y="2985879"/>
            <a:ext cx="5529406" cy="55294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12600">
            <a:solidFill>
              <a:srgbClr val="3333FF"/>
            </a:solidFill>
            <a:prstDash val="solid"/>
          </a:ln>
        </p:spPr>
        <p:txBody>
          <a:bodyPr vert="horz" wrap="none" lIns="116248" tIns="61825" rIns="116248" bIns="61825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4" name="Freihandform: Form 103">
            <a:extLst>
              <a:ext uri="{FF2B5EF4-FFF2-40B4-BE49-F238E27FC236}">
                <a16:creationId xmlns:a16="http://schemas.microsoft.com/office/drawing/2014/main" id="{A6B86C65-4E2A-4758-A080-29EDC5266B2C}"/>
              </a:ext>
            </a:extLst>
          </p:cNvPr>
          <p:cNvSpPr/>
          <p:nvPr/>
        </p:nvSpPr>
        <p:spPr>
          <a:xfrm>
            <a:off x="9179027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5" name="Freihandform: Form 104">
            <a:extLst>
              <a:ext uri="{FF2B5EF4-FFF2-40B4-BE49-F238E27FC236}">
                <a16:creationId xmlns:a16="http://schemas.microsoft.com/office/drawing/2014/main" id="{BFCC6633-AD17-4859-9682-0D76479B9E60}"/>
              </a:ext>
            </a:extLst>
          </p:cNvPr>
          <p:cNvSpPr/>
          <p:nvPr/>
        </p:nvSpPr>
        <p:spPr>
          <a:xfrm>
            <a:off x="8515500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6" name="Freihandform: Form 105">
            <a:extLst>
              <a:ext uri="{FF2B5EF4-FFF2-40B4-BE49-F238E27FC236}">
                <a16:creationId xmlns:a16="http://schemas.microsoft.com/office/drawing/2014/main" id="{7ACDABB8-3F67-4AF7-981F-555652B8263A}"/>
              </a:ext>
            </a:extLst>
          </p:cNvPr>
          <p:cNvSpPr/>
          <p:nvPr/>
        </p:nvSpPr>
        <p:spPr>
          <a:xfrm>
            <a:off x="7851971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3BB38277-4490-4BB8-B7D2-D27F8CA7A10D}"/>
              </a:ext>
            </a:extLst>
          </p:cNvPr>
          <p:cNvSpPr/>
          <p:nvPr/>
        </p:nvSpPr>
        <p:spPr>
          <a:xfrm>
            <a:off x="7188442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8" name="Freihandform: Form 107">
            <a:extLst>
              <a:ext uri="{FF2B5EF4-FFF2-40B4-BE49-F238E27FC236}">
                <a16:creationId xmlns:a16="http://schemas.microsoft.com/office/drawing/2014/main" id="{02C4D5EA-4977-43FB-A27D-824A52096DBD}"/>
              </a:ext>
            </a:extLst>
          </p:cNvPr>
          <p:cNvSpPr/>
          <p:nvPr/>
        </p:nvSpPr>
        <p:spPr>
          <a:xfrm>
            <a:off x="6524913" y="3207056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1003A15A-7514-4DB0-AE7C-54C11BD7F783}"/>
              </a:ext>
            </a:extLst>
          </p:cNvPr>
          <p:cNvSpPr txBox="1"/>
          <p:nvPr/>
        </p:nvSpPr>
        <p:spPr>
          <a:xfrm>
            <a:off x="10273154" y="3104161"/>
            <a:ext cx="1337177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Feed Forward</a:t>
            </a:r>
          </a:p>
        </p:txBody>
      </p:sp>
      <p:sp>
        <p:nvSpPr>
          <p:cNvPr id="110" name="Freihandform: Form 109">
            <a:extLst>
              <a:ext uri="{FF2B5EF4-FFF2-40B4-BE49-F238E27FC236}">
                <a16:creationId xmlns:a16="http://schemas.microsoft.com/office/drawing/2014/main" id="{3918A3C5-7FDE-455B-8369-BE93A8E3E56F}"/>
              </a:ext>
            </a:extLst>
          </p:cNvPr>
          <p:cNvSpPr/>
          <p:nvPr/>
        </p:nvSpPr>
        <p:spPr>
          <a:xfrm>
            <a:off x="2543741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1" name="Freihandform: Form 110">
            <a:extLst>
              <a:ext uri="{FF2B5EF4-FFF2-40B4-BE49-F238E27FC236}">
                <a16:creationId xmlns:a16="http://schemas.microsoft.com/office/drawing/2014/main" id="{41364F29-DD99-4EFD-ABDB-FE29F1DFFD0F}"/>
              </a:ext>
            </a:extLst>
          </p:cNvPr>
          <p:cNvSpPr/>
          <p:nvPr/>
        </p:nvSpPr>
        <p:spPr>
          <a:xfrm>
            <a:off x="3207270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2" name="Freihandform: Form 111">
            <a:extLst>
              <a:ext uri="{FF2B5EF4-FFF2-40B4-BE49-F238E27FC236}">
                <a16:creationId xmlns:a16="http://schemas.microsoft.com/office/drawing/2014/main" id="{51979E9D-75CF-487C-89CD-C5C888A18AB7}"/>
              </a:ext>
            </a:extLst>
          </p:cNvPr>
          <p:cNvSpPr/>
          <p:nvPr/>
        </p:nvSpPr>
        <p:spPr>
          <a:xfrm>
            <a:off x="3870798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ADC5E7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3" name="Freihandform: Form 112">
            <a:extLst>
              <a:ext uri="{FF2B5EF4-FFF2-40B4-BE49-F238E27FC236}">
                <a16:creationId xmlns:a16="http://schemas.microsoft.com/office/drawing/2014/main" id="{2383E3AE-F9EC-4199-AF71-C2DFD369B43D}"/>
              </a:ext>
            </a:extLst>
          </p:cNvPr>
          <p:cNvSpPr/>
          <p:nvPr/>
        </p:nvSpPr>
        <p:spPr>
          <a:xfrm>
            <a:off x="2543741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4" name="Freihandform: Form 113">
            <a:extLst>
              <a:ext uri="{FF2B5EF4-FFF2-40B4-BE49-F238E27FC236}">
                <a16:creationId xmlns:a16="http://schemas.microsoft.com/office/drawing/2014/main" id="{B4AC7B95-4C6D-4461-9CF8-990BB001BAC5}"/>
              </a:ext>
            </a:extLst>
          </p:cNvPr>
          <p:cNvSpPr/>
          <p:nvPr/>
        </p:nvSpPr>
        <p:spPr>
          <a:xfrm>
            <a:off x="3207270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5" name="Freihandform: Form 114">
            <a:extLst>
              <a:ext uri="{FF2B5EF4-FFF2-40B4-BE49-F238E27FC236}">
                <a16:creationId xmlns:a16="http://schemas.microsoft.com/office/drawing/2014/main" id="{15861046-CE11-49E7-8A63-BB09E27B2B0B}"/>
              </a:ext>
            </a:extLst>
          </p:cNvPr>
          <p:cNvSpPr/>
          <p:nvPr/>
        </p:nvSpPr>
        <p:spPr>
          <a:xfrm>
            <a:off x="3870798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6" name="Gerader Verbinder 115">
            <a:extLst>
              <a:ext uri="{FF2B5EF4-FFF2-40B4-BE49-F238E27FC236}">
                <a16:creationId xmlns:a16="http://schemas.microsoft.com/office/drawing/2014/main" id="{0613247B-B1B2-43B5-B0E6-7737F171A89E}"/>
              </a:ext>
            </a:extLst>
          </p:cNvPr>
          <p:cNvSpPr/>
          <p:nvPr/>
        </p:nvSpPr>
        <p:spPr>
          <a:xfrm flipV="1">
            <a:off x="2831967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7" name="Gerader Verbinder 116">
            <a:extLst>
              <a:ext uri="{FF2B5EF4-FFF2-40B4-BE49-F238E27FC236}">
                <a16:creationId xmlns:a16="http://schemas.microsoft.com/office/drawing/2014/main" id="{347102AE-9345-45DD-90E4-3408D4FF3625}"/>
              </a:ext>
            </a:extLst>
          </p:cNvPr>
          <p:cNvSpPr/>
          <p:nvPr/>
        </p:nvSpPr>
        <p:spPr>
          <a:xfrm flipV="1">
            <a:off x="3495494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8" name="Gerader Verbinder 117">
            <a:extLst>
              <a:ext uri="{FF2B5EF4-FFF2-40B4-BE49-F238E27FC236}">
                <a16:creationId xmlns:a16="http://schemas.microsoft.com/office/drawing/2014/main" id="{12302F0E-FC74-4B97-9A1A-CD51059AEFD0}"/>
              </a:ext>
            </a:extLst>
          </p:cNvPr>
          <p:cNvSpPr/>
          <p:nvPr/>
        </p:nvSpPr>
        <p:spPr>
          <a:xfrm flipV="1">
            <a:off x="4159024" y="420234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91674DA0-8618-4758-84D1-A695E64256D2}"/>
              </a:ext>
            </a:extLst>
          </p:cNvPr>
          <p:cNvSpPr txBox="1"/>
          <p:nvPr/>
        </p:nvSpPr>
        <p:spPr>
          <a:xfrm>
            <a:off x="331979" y="4423526"/>
            <a:ext cx="1297615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Self-Attention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4A89DDB6-AF02-4EF6-BEC1-0CA68B949EFD}"/>
              </a:ext>
            </a:extLst>
          </p:cNvPr>
          <p:cNvSpPr txBox="1"/>
          <p:nvPr/>
        </p:nvSpPr>
        <p:spPr>
          <a:xfrm>
            <a:off x="10273154" y="3767742"/>
            <a:ext cx="1637131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Encoder Attention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196B3E8B-9BF1-4AE1-87B6-FE4F732CE0E8}"/>
              </a:ext>
            </a:extLst>
          </p:cNvPr>
          <p:cNvSpPr txBox="1"/>
          <p:nvPr/>
        </p:nvSpPr>
        <p:spPr>
          <a:xfrm>
            <a:off x="10015698" y="4431218"/>
            <a:ext cx="1976070" cy="316376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400" dirty="0">
                <a:latin typeface="Liberation Sans" pitchFamily="18"/>
                <a:ea typeface="Noto Sans CJK SC" pitchFamily="2"/>
                <a:cs typeface="Lohit Devanagari" pitchFamily="2"/>
              </a:rPr>
              <a:t>Masked Self-Attention</a:t>
            </a:r>
          </a:p>
        </p:txBody>
      </p:sp>
      <p:sp>
        <p:nvSpPr>
          <p:cNvPr id="122" name="Freihandform: Form 121">
            <a:extLst>
              <a:ext uri="{FF2B5EF4-FFF2-40B4-BE49-F238E27FC236}">
                <a16:creationId xmlns:a16="http://schemas.microsoft.com/office/drawing/2014/main" id="{07F285DB-70C1-4E13-B340-A4513BB0FE8F}"/>
              </a:ext>
            </a:extLst>
          </p:cNvPr>
          <p:cNvSpPr/>
          <p:nvPr/>
        </p:nvSpPr>
        <p:spPr>
          <a:xfrm>
            <a:off x="6524913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3" name="Freihandform: Form 122">
            <a:extLst>
              <a:ext uri="{FF2B5EF4-FFF2-40B4-BE49-F238E27FC236}">
                <a16:creationId xmlns:a16="http://schemas.microsoft.com/office/drawing/2014/main" id="{E6FDF7C9-4801-4B02-AB4E-128BADED8A09}"/>
              </a:ext>
            </a:extLst>
          </p:cNvPr>
          <p:cNvSpPr/>
          <p:nvPr/>
        </p:nvSpPr>
        <p:spPr>
          <a:xfrm>
            <a:off x="7188442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4" name="Freihandform: Form 123">
            <a:extLst>
              <a:ext uri="{FF2B5EF4-FFF2-40B4-BE49-F238E27FC236}">
                <a16:creationId xmlns:a16="http://schemas.microsoft.com/office/drawing/2014/main" id="{BE1B86E4-2792-4051-BD07-C95CDD2EC21C}"/>
              </a:ext>
            </a:extLst>
          </p:cNvPr>
          <p:cNvSpPr/>
          <p:nvPr/>
        </p:nvSpPr>
        <p:spPr>
          <a:xfrm>
            <a:off x="7851971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5" name="Freihandform: Form 124">
            <a:extLst>
              <a:ext uri="{FF2B5EF4-FFF2-40B4-BE49-F238E27FC236}">
                <a16:creationId xmlns:a16="http://schemas.microsoft.com/office/drawing/2014/main" id="{D29F82EE-F3E2-4CAC-A9B1-991762165DE0}"/>
              </a:ext>
            </a:extLst>
          </p:cNvPr>
          <p:cNvSpPr/>
          <p:nvPr/>
        </p:nvSpPr>
        <p:spPr>
          <a:xfrm>
            <a:off x="8515500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6" name="Freihandform: Form 125">
            <a:extLst>
              <a:ext uri="{FF2B5EF4-FFF2-40B4-BE49-F238E27FC236}">
                <a16:creationId xmlns:a16="http://schemas.microsoft.com/office/drawing/2014/main" id="{76A405F9-26EE-441B-8B3B-382002FBA871}"/>
              </a:ext>
            </a:extLst>
          </p:cNvPr>
          <p:cNvSpPr/>
          <p:nvPr/>
        </p:nvSpPr>
        <p:spPr>
          <a:xfrm>
            <a:off x="9179027" y="4534113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7" name="Freihandform: Form 126">
            <a:extLst>
              <a:ext uri="{FF2B5EF4-FFF2-40B4-BE49-F238E27FC236}">
                <a16:creationId xmlns:a16="http://schemas.microsoft.com/office/drawing/2014/main" id="{EB34DF24-155C-43DA-B6A7-227F8EB0BF6C}"/>
              </a:ext>
            </a:extLst>
          </p:cNvPr>
          <p:cNvSpPr/>
          <p:nvPr/>
        </p:nvSpPr>
        <p:spPr>
          <a:xfrm>
            <a:off x="7851971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8" name="Freihandform: Form 127">
            <a:extLst>
              <a:ext uri="{FF2B5EF4-FFF2-40B4-BE49-F238E27FC236}">
                <a16:creationId xmlns:a16="http://schemas.microsoft.com/office/drawing/2014/main" id="{5E9761C1-F8F1-4766-9BBB-79CDEFD13C1F}"/>
              </a:ext>
            </a:extLst>
          </p:cNvPr>
          <p:cNvSpPr/>
          <p:nvPr/>
        </p:nvSpPr>
        <p:spPr>
          <a:xfrm>
            <a:off x="8515500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9" name="Freihandform: Form 128">
            <a:extLst>
              <a:ext uri="{FF2B5EF4-FFF2-40B4-BE49-F238E27FC236}">
                <a16:creationId xmlns:a16="http://schemas.microsoft.com/office/drawing/2014/main" id="{15E912B5-9F77-436E-BF86-8ECA09FCEFCD}"/>
              </a:ext>
            </a:extLst>
          </p:cNvPr>
          <p:cNvSpPr/>
          <p:nvPr/>
        </p:nvSpPr>
        <p:spPr>
          <a:xfrm>
            <a:off x="9179027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0" name="Freihandform: Form 129">
            <a:extLst>
              <a:ext uri="{FF2B5EF4-FFF2-40B4-BE49-F238E27FC236}">
                <a16:creationId xmlns:a16="http://schemas.microsoft.com/office/drawing/2014/main" id="{4EFAEACA-42E4-4672-BA90-9CB966F324DD}"/>
              </a:ext>
            </a:extLst>
          </p:cNvPr>
          <p:cNvSpPr/>
          <p:nvPr/>
        </p:nvSpPr>
        <p:spPr>
          <a:xfrm>
            <a:off x="6524913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1" name="Freihandform: Form 130">
            <a:extLst>
              <a:ext uri="{FF2B5EF4-FFF2-40B4-BE49-F238E27FC236}">
                <a16:creationId xmlns:a16="http://schemas.microsoft.com/office/drawing/2014/main" id="{FBAEE15C-4E7F-464B-A2C6-4BA8A4D5522D}"/>
              </a:ext>
            </a:extLst>
          </p:cNvPr>
          <p:cNvSpPr/>
          <p:nvPr/>
        </p:nvSpPr>
        <p:spPr>
          <a:xfrm>
            <a:off x="7188442" y="3870585"/>
            <a:ext cx="552941" cy="11058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E5C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108847" tIns="54423" rIns="108847" bIns="54423" anchor="ctr" anchorCtr="0" compatLnSpc="0">
            <a:noAutofit/>
          </a:bodyPr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2" name="Gerader Verbinder 131">
            <a:extLst>
              <a:ext uri="{FF2B5EF4-FFF2-40B4-BE49-F238E27FC236}">
                <a16:creationId xmlns:a16="http://schemas.microsoft.com/office/drawing/2014/main" id="{B6265D8A-76F9-434C-BCFD-EA63D0F7A9FE}"/>
              </a:ext>
            </a:extLst>
          </p:cNvPr>
          <p:cNvSpPr/>
          <p:nvPr/>
        </p:nvSpPr>
        <p:spPr>
          <a:xfrm flipV="1">
            <a:off x="7520206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3" name="Gerader Verbinder 132">
            <a:extLst>
              <a:ext uri="{FF2B5EF4-FFF2-40B4-BE49-F238E27FC236}">
                <a16:creationId xmlns:a16="http://schemas.microsoft.com/office/drawing/2014/main" id="{027F958B-08BC-4768-B926-7060DEC36B60}"/>
              </a:ext>
            </a:extLst>
          </p:cNvPr>
          <p:cNvSpPr/>
          <p:nvPr/>
        </p:nvSpPr>
        <p:spPr>
          <a:xfrm flipV="1">
            <a:off x="8183736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4" name="Gerader Verbinder 133">
            <a:extLst>
              <a:ext uri="{FF2B5EF4-FFF2-40B4-BE49-F238E27FC236}">
                <a16:creationId xmlns:a16="http://schemas.microsoft.com/office/drawing/2014/main" id="{71A86D0B-C831-4ED3-B5FB-E89DB4155658}"/>
              </a:ext>
            </a:extLst>
          </p:cNvPr>
          <p:cNvSpPr/>
          <p:nvPr/>
        </p:nvSpPr>
        <p:spPr>
          <a:xfrm flipV="1">
            <a:off x="8847264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5" name="Gerader Verbinder 134">
            <a:extLst>
              <a:ext uri="{FF2B5EF4-FFF2-40B4-BE49-F238E27FC236}">
                <a16:creationId xmlns:a16="http://schemas.microsoft.com/office/drawing/2014/main" id="{25E27C43-CEDD-480F-8E0E-AEDE3ECFE77C}"/>
              </a:ext>
            </a:extLst>
          </p:cNvPr>
          <p:cNvSpPr/>
          <p:nvPr/>
        </p:nvSpPr>
        <p:spPr>
          <a:xfrm flipV="1">
            <a:off x="9510793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6" name="Gerader Verbinder 135">
            <a:extLst>
              <a:ext uri="{FF2B5EF4-FFF2-40B4-BE49-F238E27FC236}">
                <a16:creationId xmlns:a16="http://schemas.microsoft.com/office/drawing/2014/main" id="{D227DCC6-53B4-43A5-A96E-D879DD1BCFBE}"/>
              </a:ext>
            </a:extLst>
          </p:cNvPr>
          <p:cNvSpPr/>
          <p:nvPr/>
        </p:nvSpPr>
        <p:spPr>
          <a:xfrm flipV="1">
            <a:off x="6856677" y="3538819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7" name="Gerader Verbinder 136">
            <a:extLst>
              <a:ext uri="{FF2B5EF4-FFF2-40B4-BE49-F238E27FC236}">
                <a16:creationId xmlns:a16="http://schemas.microsoft.com/office/drawing/2014/main" id="{043E488D-C43E-4221-AE18-7A449AB5369E}"/>
              </a:ext>
            </a:extLst>
          </p:cNvPr>
          <p:cNvSpPr/>
          <p:nvPr/>
        </p:nvSpPr>
        <p:spPr>
          <a:xfrm flipV="1">
            <a:off x="9467254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8" name="Gerader Verbinder 137">
            <a:extLst>
              <a:ext uri="{FF2B5EF4-FFF2-40B4-BE49-F238E27FC236}">
                <a16:creationId xmlns:a16="http://schemas.microsoft.com/office/drawing/2014/main" id="{1A9F856A-4976-4DBC-BF78-7DC58E9F0D0B}"/>
              </a:ext>
            </a:extLst>
          </p:cNvPr>
          <p:cNvSpPr/>
          <p:nvPr/>
        </p:nvSpPr>
        <p:spPr>
          <a:xfrm flipV="1">
            <a:off x="6813138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9" name="Gerader Verbinder 138">
            <a:extLst>
              <a:ext uri="{FF2B5EF4-FFF2-40B4-BE49-F238E27FC236}">
                <a16:creationId xmlns:a16="http://schemas.microsoft.com/office/drawing/2014/main" id="{55236B00-E8C0-439A-BEA8-D51A24C8E4C0}"/>
              </a:ext>
            </a:extLst>
          </p:cNvPr>
          <p:cNvSpPr/>
          <p:nvPr/>
        </p:nvSpPr>
        <p:spPr>
          <a:xfrm flipV="1">
            <a:off x="7476668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0" name="Gerader Verbinder 139">
            <a:extLst>
              <a:ext uri="{FF2B5EF4-FFF2-40B4-BE49-F238E27FC236}">
                <a16:creationId xmlns:a16="http://schemas.microsoft.com/office/drawing/2014/main" id="{C1F4FF51-06FF-4F47-A8B6-579F79825F36}"/>
              </a:ext>
            </a:extLst>
          </p:cNvPr>
          <p:cNvSpPr/>
          <p:nvPr/>
        </p:nvSpPr>
        <p:spPr>
          <a:xfrm flipV="1">
            <a:off x="8140197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1" name="Gerader Verbinder 140">
            <a:extLst>
              <a:ext uri="{FF2B5EF4-FFF2-40B4-BE49-F238E27FC236}">
                <a16:creationId xmlns:a16="http://schemas.microsoft.com/office/drawing/2014/main" id="{1228EF85-E6B7-4A85-BBE3-EC5320B4092C}"/>
              </a:ext>
            </a:extLst>
          </p:cNvPr>
          <p:cNvSpPr/>
          <p:nvPr/>
        </p:nvSpPr>
        <p:spPr>
          <a:xfrm flipV="1">
            <a:off x="8803726" y="4211928"/>
            <a:ext cx="0" cy="221176"/>
          </a:xfrm>
          <a:prstGeom prst="line">
            <a:avLst/>
          </a:prstGeom>
          <a:noFill/>
          <a:ln w="19080">
            <a:solidFill>
              <a:srgbClr val="333333"/>
            </a:solidFill>
            <a:prstDash val="solid"/>
            <a:tailEnd type="arrow"/>
          </a:ln>
        </p:spPr>
        <p:txBody>
          <a:bodyPr vert="horz" wrap="none" lIns="120167" tIns="65743" rIns="120167" bIns="6574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cxnSp>
        <p:nvCxnSpPr>
          <p:cNvPr id="142" name="Verbinder: gekrümmt 141">
            <a:extLst>
              <a:ext uri="{FF2B5EF4-FFF2-40B4-BE49-F238E27FC236}">
                <a16:creationId xmlns:a16="http://schemas.microsoft.com/office/drawing/2014/main" id="{33C42487-1077-4287-B10D-923A368D6B2A}"/>
              </a:ext>
            </a:extLst>
          </p:cNvPr>
          <p:cNvCxnSpPr>
            <a:cxnSpLocks/>
            <a:stCxn id="4" idx="0"/>
            <a:endCxn id="122" idx="2"/>
          </p:cNvCxnSpPr>
          <p:nvPr/>
        </p:nvCxnSpPr>
        <p:spPr>
          <a:xfrm rot="16200000" flipV="1">
            <a:off x="7076113" y="4369972"/>
            <a:ext cx="777600" cy="1327057"/>
          </a:xfrm>
          <a:prstGeom prst="curvedConnector3">
            <a:avLst/>
          </a:prstGeom>
          <a:noFill/>
          <a:ln w="19080">
            <a:solidFill>
              <a:srgbClr val="BC312E"/>
            </a:solidFill>
            <a:prstDash val="solid"/>
          </a:ln>
        </p:spPr>
      </p:cxnSp>
      <p:cxnSp>
        <p:nvCxnSpPr>
          <p:cNvPr id="143" name="Verbinder: gekrümmt 142">
            <a:extLst>
              <a:ext uri="{FF2B5EF4-FFF2-40B4-BE49-F238E27FC236}">
                <a16:creationId xmlns:a16="http://schemas.microsoft.com/office/drawing/2014/main" id="{48BD431F-B53B-4697-88A4-F5B25D0769B2}"/>
              </a:ext>
            </a:extLst>
          </p:cNvPr>
          <p:cNvCxnSpPr>
            <a:cxnSpLocks/>
            <a:stCxn id="8" idx="0"/>
            <a:endCxn id="3" idx="0"/>
          </p:cNvCxnSpPr>
          <p:nvPr/>
        </p:nvCxnSpPr>
        <p:spPr>
          <a:xfrm rot="5400000" flipH="1" flipV="1">
            <a:off x="4036680" y="5532890"/>
            <a:ext cx="221177" cy="12700"/>
          </a:xfrm>
          <a:prstGeom prst="curvedConnector3">
            <a:avLst>
              <a:gd name="adj1" fmla="val 57279"/>
            </a:avLst>
          </a:prstGeom>
          <a:noFill/>
          <a:ln w="0">
            <a:solidFill>
              <a:srgbClr val="000000">
                <a:alpha val="25000"/>
              </a:srgbClr>
            </a:solidFill>
            <a:prstDash val="solid"/>
          </a:ln>
        </p:spPr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3B194022-39EE-4A03-84CA-BA9B8BD49ACB}"/>
              </a:ext>
            </a:extLst>
          </p:cNvPr>
          <p:cNvSpPr txBox="1"/>
          <p:nvPr/>
        </p:nvSpPr>
        <p:spPr>
          <a:xfrm>
            <a:off x="774331" y="553375"/>
            <a:ext cx="8329219" cy="609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3386" dirty="0">
                <a:latin typeface="Liberation Sans" pitchFamily="18"/>
                <a:ea typeface="Noto Sans CJK SC" pitchFamily="2"/>
                <a:cs typeface="Lohit Devanagari" pitchFamily="2"/>
              </a:rPr>
              <a:t>Data Flow: Parallel Sequence Processing</a:t>
            </a:r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4C310EAA-5D37-47FB-A235-6304FC0A1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79" y="140648"/>
            <a:ext cx="1332045" cy="1906469"/>
          </a:xfrm>
          <a:prstGeom prst="rect">
            <a:avLst/>
          </a:prstGeom>
        </p:spPr>
      </p:pic>
      <p:sp>
        <p:nvSpPr>
          <p:cNvPr id="156" name="Rechteck 155">
            <a:extLst>
              <a:ext uri="{FF2B5EF4-FFF2-40B4-BE49-F238E27FC236}">
                <a16:creationId xmlns:a16="http://schemas.microsoft.com/office/drawing/2014/main" id="{AB4B2A9F-2498-43DE-89EA-497C47A14206}"/>
              </a:ext>
            </a:extLst>
          </p:cNvPr>
          <p:cNvSpPr/>
          <p:nvPr/>
        </p:nvSpPr>
        <p:spPr>
          <a:xfrm>
            <a:off x="10663997" y="520101"/>
            <a:ext cx="1381280" cy="1019017"/>
          </a:xfrm>
          <a:prstGeom prst="rect">
            <a:avLst/>
          </a:prstGeom>
          <a:solidFill>
            <a:srgbClr val="FFC000">
              <a:alpha val="25098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5748F-C8C9-4158-8283-615114315F0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Selected Resources: Go And Transform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FA8B5C-C997-4431-9079-253E6AD0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94324" y="3917171"/>
            <a:ext cx="3685981" cy="27181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FC537CE-8663-4B3C-99E9-B9ADB4EC500B}"/>
              </a:ext>
            </a:extLst>
          </p:cNvPr>
          <p:cNvSpPr txBox="1"/>
          <p:nvPr/>
        </p:nvSpPr>
        <p:spPr>
          <a:xfrm>
            <a:off x="699010" y="1374951"/>
            <a:ext cx="8208353" cy="5602951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Fun: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https://talktotransformer.com/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5"/>
              </a:rPr>
              <a:t>https://transformer.huggingface.co/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 (Write With Transformer)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Blogs: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6"/>
              </a:rPr>
              <a:t>http://jalammar.github.io/</a:t>
            </a:r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7"/>
              </a:rPr>
              <a:t>http://nlp.seas.harvard.edu/2018/04/03/attention.html</a:t>
            </a: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 (The Annotated Transformer)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8"/>
              </a:rPr>
              <a:t>https://lilianweng.github.io/lil-log/2018/06/24/attention-attention.html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PyTorch: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9"/>
              </a:rPr>
              <a:t>https://huggingface.co/pytorch-transformers/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0"/>
              </a:rPr>
              <a:t>https://github.com/pytorch/fairseq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1"/>
              </a:rPr>
              <a:t>https://docs.fast.ai/text.models.html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/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</a:rPr>
              <a:t>Tensorflow: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2"/>
              </a:rPr>
              <a:t>https://www.tensorflow.org/beta/tutorials/text/transformer</a:t>
            </a:r>
          </a:p>
          <a:p>
            <a:pPr hangingPunct="0">
              <a:buSzPct val="45000"/>
              <a:buFont typeface="StarSymbol"/>
              <a:buChar char="●"/>
            </a:pPr>
            <a:r>
              <a:rPr lang="en-US" sz="1693" dirty="0">
                <a:latin typeface="Liberation Sans" pitchFamily="18"/>
                <a:ea typeface="Noto Sans CJK SC" pitchFamily="2"/>
                <a:cs typeface="Lohit Devanagari" pitchFamily="2"/>
                <a:hlinkClick r:id="rId13"/>
              </a:rPr>
              <a:t>https://github.com/google-research/bert</a:t>
            </a:r>
          </a:p>
          <a:p>
            <a:pPr hangingPunct="0"/>
            <a:endParaRPr lang="en-US" sz="1693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65E26-FC31-47CF-8082-13453DEC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A47A7A-32E5-4A04-B64A-BEBE86099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attention! ;-)</a:t>
            </a:r>
          </a:p>
        </p:txBody>
      </p:sp>
    </p:spTree>
    <p:extLst>
      <p:ext uri="{BB962C8B-B14F-4D97-AF65-F5344CB8AC3E}">
        <p14:creationId xmlns:p14="http://schemas.microsoft.com/office/powerpoint/2010/main" val="167411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AF36A-DDC6-4B48-A9E5-060246E9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Transformer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E4DB2B-EADD-44CC-9BBF-4AC2D62C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3731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sequence-to-sequence neural network architecture</a:t>
            </a:r>
          </a:p>
          <a:p>
            <a:r>
              <a:rPr lang="en-US" dirty="0"/>
              <a:t>Paper „Attention is all you need“, by Google 2017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Simple: </a:t>
            </a:r>
            <a:r>
              <a:rPr lang="en-US" dirty="0"/>
              <a:t>Attention, feed-forward &amp; normalization, no recurrent structure</a:t>
            </a:r>
          </a:p>
          <a:p>
            <a:r>
              <a:rPr lang="en-US" b="1" dirty="0"/>
              <a:t>Fast: </a:t>
            </a:r>
            <a:r>
              <a:rPr lang="en-US" dirty="0"/>
              <a:t>Whole sequence processed at once -&gt; less training time</a:t>
            </a:r>
          </a:p>
          <a:p>
            <a:r>
              <a:rPr lang="en-US" b="1" dirty="0"/>
              <a:t>Powerful: </a:t>
            </a:r>
            <a:r>
              <a:rPr lang="en-US" dirty="0"/>
              <a:t>Improved translation quality over previous models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Basis for newer pre-trained models:</a:t>
            </a:r>
            <a:br>
              <a:rPr lang="en-US" dirty="0"/>
            </a:br>
            <a:r>
              <a:rPr lang="en-US" dirty="0"/>
              <a:t>BERT &amp; GPT-2</a:t>
            </a:r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7E3135-B196-4C86-8484-0FB5DA005F9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594580" y="5294792"/>
            <a:ext cx="6120578" cy="139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5B48A84-EC7E-4F03-BC57-5EFC0811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55860" y="1603525"/>
            <a:ext cx="2562283" cy="27226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D707FBC-9AA4-4D87-B23C-B5D8A2A759D6}"/>
              </a:ext>
            </a:extLst>
          </p:cNvPr>
          <p:cNvSpPr txBox="1"/>
          <p:nvPr/>
        </p:nvSpPr>
        <p:spPr>
          <a:xfrm>
            <a:off x="9184128" y="4371329"/>
            <a:ext cx="2013798" cy="23835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https://arxiv.org/abs/1706.03762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0664A4D-E182-4CFE-BF59-2628E495C598}"/>
              </a:ext>
            </a:extLst>
          </p:cNvPr>
          <p:cNvSpPr/>
          <p:nvPr/>
        </p:nvSpPr>
        <p:spPr>
          <a:xfrm>
            <a:off x="11036880" y="4994025"/>
            <a:ext cx="1403773" cy="186397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3C23951-911F-41D7-A5A1-46A2CB151126}"/>
              </a:ext>
            </a:extLst>
          </p:cNvPr>
          <p:cNvSpPr txBox="1"/>
          <p:nvPr/>
        </p:nvSpPr>
        <p:spPr>
          <a:xfrm>
            <a:off x="8594580" y="6567875"/>
            <a:ext cx="1645920" cy="204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Google Scholar, 2019-09-06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BE4D710-C95B-411B-9003-FEF16C2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38" y="5771166"/>
            <a:ext cx="1922608" cy="10814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148D7C3-E8C5-4ABA-8E7E-2B46BA021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23" y="5434131"/>
            <a:ext cx="1018254" cy="13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6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40AE5-3D5F-4BDB-97D6-A15E5CA6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Slides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B60DC1-A6DA-4A5D-98F6-B7419DC40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5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CD6AA-0AE4-424C-9BFD-9B4BF099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Flow: Multilayer Encoder &amp; Decoder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41BBFF-EB38-4610-85F2-A6D3FE5DF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04" y="1905000"/>
            <a:ext cx="6683391" cy="4351338"/>
          </a:xfrm>
        </p:spPr>
      </p:pic>
    </p:spTree>
    <p:extLst>
      <p:ext uri="{BB962C8B-B14F-4D97-AF65-F5344CB8AC3E}">
        <p14:creationId xmlns:p14="http://schemas.microsoft.com/office/powerpoint/2010/main" val="345238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B6FACA7-C981-4043-9739-A565F82901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7629" y="2267879"/>
            <a:ext cx="4154686" cy="7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23240BE-F369-4161-BD23-1AC665AFDB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hangingPunct="1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  <a:latin typeface="Calibri Light" pitchFamily="18"/>
              </a:rPr>
              <a:t>Scaled Dot Product Attention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867E3625-497C-4936-8A4C-78D9401D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71600" y="1643765"/>
            <a:ext cx="6041738" cy="2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7ACECCE-53BF-4761-9813-28DF29A163C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755504" y="4384776"/>
            <a:ext cx="7291415" cy="23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FDA9741-D8C7-4896-BCB8-901A3E25364F}"/>
              </a:ext>
            </a:extLst>
          </p:cNvPr>
          <p:cNvSpPr txBox="1"/>
          <p:nvPr/>
        </p:nvSpPr>
        <p:spPr>
          <a:xfrm>
            <a:off x="9510793" y="1769410"/>
            <a:ext cx="1981200" cy="1394107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solidFill>
                  <a:srgbClr val="B368E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Q: 	Query</a:t>
            </a:r>
          </a:p>
          <a:p>
            <a:pPr hangingPunct="0"/>
            <a:r>
              <a:rPr lang="en-US" sz="2177" dirty="0">
                <a:solidFill>
                  <a:srgbClr val="F49734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K: 	Key</a:t>
            </a:r>
          </a:p>
          <a:p>
            <a:pPr hangingPunct="0"/>
            <a:r>
              <a:rPr lang="en-US" sz="2177" dirty="0">
                <a:solidFill>
                  <a:srgbClr val="5DADFA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V:	Value</a:t>
            </a:r>
          </a:p>
          <a:p>
            <a:pPr hangingPunct="0"/>
            <a:r>
              <a:rPr lang="en-US" sz="2177" dirty="0">
                <a:solidFill>
                  <a:srgbClr val="F5BED9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Z:	Output</a:t>
            </a:r>
          </a:p>
        </p:txBody>
      </p:sp>
      <p:sp>
        <p:nvSpPr>
          <p:cNvPr id="7" name="Gerader Verbinder 6">
            <a:extLst>
              <a:ext uri="{FF2B5EF4-FFF2-40B4-BE49-F238E27FC236}">
                <a16:creationId xmlns:a16="http://schemas.microsoft.com/office/drawing/2014/main" id="{462D3DF2-DFE0-439E-962F-277F917A474B}"/>
              </a:ext>
            </a:extLst>
          </p:cNvPr>
          <p:cNvSpPr/>
          <p:nvPr/>
        </p:nvSpPr>
        <p:spPr>
          <a:xfrm>
            <a:off x="4800600" y="3077971"/>
            <a:ext cx="914400" cy="65582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108847" tIns="54423" rIns="108847" bIns="54423" anchor="ctr" anchorCtr="0" compatLnSpc="0"/>
          <a:lstStyle/>
          <a:p>
            <a:pPr hangingPunct="0"/>
            <a:endParaRPr lang="en-US" sz="2177" dirty="0"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3A16750-8D3E-41AE-82A9-EAC71954C6D7}"/>
              </a:ext>
            </a:extLst>
          </p:cNvPr>
          <p:cNvSpPr txBox="1"/>
          <p:nvPr/>
        </p:nvSpPr>
        <p:spPr>
          <a:xfrm>
            <a:off x="5715000" y="3597686"/>
            <a:ext cx="5619183" cy="430959"/>
          </a:xfrm>
          <a:prstGeom prst="rect">
            <a:avLst/>
          </a:prstGeom>
          <a:noFill/>
          <a:ln>
            <a:noFill/>
          </a:ln>
        </p:spPr>
        <p:txBody>
          <a:bodyPr vert="horz" wrap="non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Noto Sans CJK SC" pitchFamily="2"/>
                <a:cs typeface="Lohit Devanagari" pitchFamily="2"/>
              </a:rPr>
              <a:t>Scaling factor, lowers softmax ‘temperature’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F28F078-71AE-4E24-BBC0-9AEF1CF196CD}"/>
              </a:ext>
            </a:extLst>
          </p:cNvPr>
          <p:cNvGrpSpPr/>
          <p:nvPr/>
        </p:nvGrpSpPr>
        <p:grpSpPr>
          <a:xfrm>
            <a:off x="457199" y="2819401"/>
            <a:ext cx="1828801" cy="2023714"/>
            <a:chOff x="377859" y="2331226"/>
            <a:chExt cx="1637521" cy="1673311"/>
          </a:xfrm>
        </p:grpSpPr>
        <p:sp>
          <p:nvSpPr>
            <p:cNvPr id="10" name="Gerader Verbinder 9">
              <a:extLst>
                <a:ext uri="{FF2B5EF4-FFF2-40B4-BE49-F238E27FC236}">
                  <a16:creationId xmlns:a16="http://schemas.microsoft.com/office/drawing/2014/main" id="{C910BD8A-1071-439F-A48A-F892F4FD6617}"/>
                </a:ext>
              </a:extLst>
            </p:cNvPr>
            <p:cNvSpPr/>
            <p:nvPr/>
          </p:nvSpPr>
          <p:spPr>
            <a:xfrm flipH="1">
              <a:off x="1005839" y="2331226"/>
              <a:ext cx="1009541" cy="68629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108847" tIns="54423" rIns="108847" bIns="54423" anchor="ctr" anchorCtr="0" compatLnSpc="0"/>
            <a:lstStyle/>
            <a:p>
              <a:pPr hangingPunct="0"/>
              <a:endParaRPr lang="en-US" sz="2177" dirty="0"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083F528-4986-4BBD-8C65-455E20DD938A}"/>
                </a:ext>
              </a:extLst>
            </p:cNvPr>
            <p:cNvSpPr txBox="1"/>
            <p:nvPr/>
          </p:nvSpPr>
          <p:spPr>
            <a:xfrm>
              <a:off x="459695" y="3072323"/>
              <a:ext cx="1092287" cy="35633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108847" tIns="54423" rIns="108847" bIns="54423" anchorCtr="0" compatLnSpc="0">
              <a:spAutoFit/>
            </a:bodyPr>
            <a:lstStyle/>
            <a:p>
              <a:pPr hangingPunct="0"/>
              <a:r>
                <a:rPr lang="en-US" sz="2177" dirty="0">
                  <a:latin typeface="Liberation Sans" pitchFamily="18"/>
                  <a:ea typeface="Noto Sans CJK SC" pitchFamily="2"/>
                  <a:cs typeface="Lohit Devanagari" pitchFamily="2"/>
                </a:rPr>
                <a:t>row-wise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EDAA155-9BDF-4DFA-B9A6-90DE20738872}"/>
                    </a:ext>
                  </a:extLst>
                </p:cNvPr>
                <p:cNvSpPr txBox="1">
                  <a:spLocks noResize="1"/>
                </p:cNvSpPr>
                <p:nvPr/>
              </p:nvSpPr>
              <p:spPr>
                <a:xfrm>
                  <a:off x="377859" y="3545897"/>
                  <a:ext cx="839519" cy="4586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none" lIns="108847" tIns="54423" rIns="108847" bIns="54423" anchor="ctr" anchorCtr="0" compatLnSpc="0">
                  <a:noAutofit/>
                </a:bodyPr>
                <a:lstStyle/>
                <a:p>
                  <a:pPr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177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177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177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r>
                                  <m:rPr>
                                    <m:sty m:val="p"/>
                                  </m:rPr>
                                  <a:rPr lang="en-US" sz="2177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e>
                            </m:nary>
                            <m:d>
                              <m:dPr>
                                <m:ctrlPr>
                                  <a:rPr lang="en-US" sz="217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177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177" dirty="0">
                    <a:latin typeface="Liberation Sans" pitchFamily="18"/>
                  </a:endParaRPr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EDAA155-9BDF-4DFA-B9A6-90DE207388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859" y="3545897"/>
                  <a:ext cx="839519" cy="458640"/>
                </a:xfrm>
                <a:prstGeom prst="rect">
                  <a:avLst/>
                </a:prstGeom>
                <a:blipFill>
                  <a:blip r:embed="rId6"/>
                  <a:stretch>
                    <a:fillRect t="-13187" r="-50649" b="-230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9FAD5F-6FED-41B6-8420-99F947DA469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Positional Encoding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F2CCA89-EB2C-43C8-BDE2-B0EAC5089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Problem: Model is </a:t>
            </a:r>
            <a:r>
              <a:rPr lang="en-US" b="1" dirty="0"/>
              <a:t>invariant to input order</a:t>
            </a:r>
            <a:r>
              <a:rPr lang="en-US" dirty="0"/>
              <a:t>: En-/Decoder attention is omnidirectional</a:t>
            </a:r>
          </a:p>
          <a:p>
            <a:r>
              <a:rPr lang="en-US" dirty="0"/>
              <a:t>Solution: Add vector to each input element to inject position information</a:t>
            </a:r>
          </a:p>
          <a:p>
            <a:r>
              <a:rPr lang="en-US" dirty="0"/>
              <a:t>Encoding can be learned or hard-coded via fixed formulas</a:t>
            </a:r>
          </a:p>
          <a:p>
            <a:r>
              <a:rPr lang="en-US" dirty="0"/>
              <a:t>Fixed encoding may help to attend by relative positions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9F0C637B-D9DC-4A22-98FF-B66991FE51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24948"/>
            <a:ext cx="5181600" cy="200422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0E8F71C-BDD7-4F6E-88AE-8E1D8DBB96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27138" y="1742643"/>
            <a:ext cx="3505200" cy="189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DA1801-5AF0-4534-8122-339AAB74EE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79" y="140648"/>
            <a:ext cx="1332045" cy="1906469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8DB978B-1549-45E2-B369-C219B2C73E9B}"/>
              </a:ext>
            </a:extLst>
          </p:cNvPr>
          <p:cNvSpPr/>
          <p:nvPr/>
        </p:nvSpPr>
        <p:spPr>
          <a:xfrm>
            <a:off x="10680878" y="1432175"/>
            <a:ext cx="1358721" cy="427287"/>
          </a:xfrm>
          <a:prstGeom prst="rect">
            <a:avLst/>
          </a:prstGeom>
          <a:solidFill>
            <a:srgbClr val="FFC000">
              <a:alpha val="25098"/>
            </a:srgb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8E792E7-B890-4154-B4E4-725D37021BCB}"/>
              </a:ext>
            </a:extLst>
          </p:cNvPr>
          <p:cNvSpPr txBox="1"/>
          <p:nvPr/>
        </p:nvSpPr>
        <p:spPr>
          <a:xfrm>
            <a:off x="8991600" y="642048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Encoding for pos 10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76C0089-E636-4432-993D-6081CED8A8A6}"/>
              </a:ext>
            </a:extLst>
          </p:cNvPr>
          <p:cNvSpPr/>
          <p:nvPr/>
        </p:nvSpPr>
        <p:spPr>
          <a:xfrm>
            <a:off x="6019799" y="5209980"/>
            <a:ext cx="5509591" cy="150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BA28AAD-4E36-44B1-A976-A2154DF41C12}"/>
              </a:ext>
            </a:extLst>
          </p:cNvPr>
          <p:cNvCxnSpPr>
            <a:cxnSpLocks/>
          </p:cNvCxnSpPr>
          <p:nvPr/>
        </p:nvCxnSpPr>
        <p:spPr>
          <a:xfrm flipH="1">
            <a:off x="11125200" y="5285233"/>
            <a:ext cx="324300" cy="10833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B7F1DB8E-CB74-4092-8728-CFF02929FE61}"/>
              </a:ext>
            </a:extLst>
          </p:cNvPr>
          <p:cNvSpPr txBox="1"/>
          <p:nvPr/>
        </p:nvSpPr>
        <p:spPr>
          <a:xfrm rot="16200000">
            <a:off x="5507487" y="5641112"/>
            <a:ext cx="1010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839CAE-E071-40FC-9E16-031FEC4B0DD9}"/>
              </a:ext>
            </a:extLst>
          </p:cNvPr>
          <p:cNvSpPr txBox="1"/>
          <p:nvPr/>
        </p:nvSpPr>
        <p:spPr>
          <a:xfrm>
            <a:off x="6246082" y="6183868"/>
            <a:ext cx="166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dim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AB66B-61A0-4715-A3A7-1B49B3D5EF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Decoding Strategies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4BB6156-5EAA-47D6-A66A-252AF099742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Greedy Search</a:t>
            </a:r>
            <a:br>
              <a:rPr lang="en-US" dirty="0"/>
            </a:br>
            <a:r>
              <a:rPr lang="en-US" dirty="0"/>
              <a:t>	pick most likely next token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Beam Search</a:t>
            </a:r>
            <a:br>
              <a:rPr lang="en-US" dirty="0"/>
            </a:br>
            <a:r>
              <a:rPr lang="en-US" dirty="0"/>
              <a:t>	keep a fixed number (beam-width) of candidates per step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Top-k Sampling</a:t>
            </a:r>
            <a:br>
              <a:rPr lang="en-US" dirty="0"/>
            </a:br>
            <a:r>
              <a:rPr lang="en-US" dirty="0"/>
              <a:t>	sample from distribution of top-k probabilities per step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b="1" dirty="0"/>
              <a:t>Nucleus Sampling (top-p)</a:t>
            </a:r>
            <a:br>
              <a:rPr lang="en-US" dirty="0"/>
            </a:br>
            <a:r>
              <a:rPr lang="en-US" dirty="0"/>
              <a:t>	sample from top-slice of probability mass per step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>
            <a:extLst>
              <a:ext uri="{FF2B5EF4-FFF2-40B4-BE49-F238E27FC236}">
                <a16:creationId xmlns:a16="http://schemas.microsoft.com/office/drawing/2014/main" id="{FB2DA28E-9AAF-4444-9541-F76E570B73B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3314" y="1604399"/>
            <a:ext cx="6463746" cy="397681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3EAF2EF-0084-49FF-96FF-8C5AA486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04946" y="1658821"/>
            <a:ext cx="6172908" cy="38170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05E4751-0DD1-43CB-B1C8-43EC453AF9C4}"/>
              </a:ext>
            </a:extLst>
          </p:cNvPr>
          <p:cNvSpPr txBox="1"/>
          <p:nvPr/>
        </p:nvSpPr>
        <p:spPr>
          <a:xfrm>
            <a:off x="1327272" y="5687087"/>
            <a:ext cx="7547457" cy="929044"/>
          </a:xfrm>
          <a:prstGeom prst="rect">
            <a:avLst/>
          </a:prstGeom>
          <a:noFill/>
          <a:ln>
            <a:noFill/>
          </a:ln>
        </p:spPr>
        <p:txBody>
          <a:bodyPr vert="horz" wrap="square" lIns="108847" tIns="54423" rIns="108847" bIns="54423" anchorCtr="0" compatLnSpc="0">
            <a:spAutoFit/>
          </a:bodyPr>
          <a:lstStyle/>
          <a:p>
            <a:pPr hangingPunct="0"/>
            <a:r>
              <a:rPr lang="en-US" sz="2177" dirty="0">
                <a:latin typeface="Liberation Sans" pitchFamily="18"/>
                <a:ea typeface="Noto Sans CJK SC" pitchFamily="2"/>
                <a:cs typeface="Lohit Devanagari" pitchFamily="2"/>
              </a:rPr>
              <a:t>Baseline: GNMT (2016) “LSTM network with 8 encoder and 8 decoder layers using attention and residual connections”</a:t>
            </a:r>
          </a:p>
          <a:p>
            <a:pPr hangingPunct="0"/>
            <a:r>
              <a:rPr lang="en-US" sz="1000" dirty="0">
                <a:latin typeface="Liberation Sans" pitchFamily="18"/>
                <a:ea typeface="Noto Sans CJK SC" pitchFamily="2"/>
                <a:cs typeface="Lohit Devanagari" pitchFamily="2"/>
                <a:hlinkClick r:id="rId4"/>
              </a:rPr>
              <a:t>[source]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9139DDA-35B5-4004-9F21-3BAAB7053B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Transformer vs LSTM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2E9A874-8024-4655-854A-34FDA8C4A36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520206" y="1768974"/>
            <a:ext cx="4339060" cy="35392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9C8F45C-EE72-40A4-BBCE-2773921C7AAA}"/>
              </a:ext>
            </a:extLst>
          </p:cNvPr>
          <p:cNvSpPr txBox="1"/>
          <p:nvPr/>
        </p:nvSpPr>
        <p:spPr>
          <a:xfrm>
            <a:off x="1049035" y="5308230"/>
            <a:ext cx="7012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[source]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Encoder &amp; Decoder</a:t>
            </a:r>
          </a:p>
          <a:p>
            <a:r>
              <a:rPr lang="en-US" dirty="0"/>
              <a:t>Input Embedding</a:t>
            </a:r>
          </a:p>
          <a:p>
            <a:r>
              <a:rPr lang="en-US" dirty="0"/>
              <a:t>Next Token Classifier</a:t>
            </a:r>
          </a:p>
          <a:p>
            <a:r>
              <a:rPr lang="en-US" dirty="0"/>
              <a:t>Auto-Regressive Decoder</a:t>
            </a:r>
          </a:p>
          <a:p>
            <a:r>
              <a:rPr lang="en-US" dirty="0"/>
              <a:t>Encoder-Decoder Attention</a:t>
            </a:r>
          </a:p>
          <a:p>
            <a:r>
              <a:rPr lang="en-US" dirty="0"/>
              <a:t>Self-Attention</a:t>
            </a:r>
          </a:p>
          <a:p>
            <a:r>
              <a:rPr lang="en-US" dirty="0"/>
              <a:t>Feed-Forward Layer</a:t>
            </a:r>
          </a:p>
          <a:p>
            <a:r>
              <a:rPr lang="en-US" dirty="0"/>
              <a:t>Residual &amp; Normalization</a:t>
            </a:r>
          </a:p>
          <a:p>
            <a:r>
              <a:rPr lang="en-US" dirty="0"/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363246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15472118-C701-4C00-A90F-D659EC3FAD5F}"/>
              </a:ext>
            </a:extLst>
          </p:cNvPr>
          <p:cNvSpPr/>
          <p:nvPr/>
        </p:nvSpPr>
        <p:spPr>
          <a:xfrm>
            <a:off x="6434506" y="122238"/>
            <a:ext cx="2339700" cy="661352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Encoder</a:t>
            </a:r>
            <a:r>
              <a:rPr lang="en-US" dirty="0"/>
              <a:t> &amp;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</a:t>
            </a:r>
            <a:r>
              <a:rPr lang="en-US" noProof="0" dirty="0">
                <a:solidFill>
                  <a:schemeClr val="bg1">
                    <a:lumMod val="50000"/>
                  </a:schemeClr>
                </a:solidFill>
              </a:rPr>
              <a:t>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9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B6742-F3B6-40C6-9689-3ED599D8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7DB8FAD3-11B1-4E8F-BD04-E3B7082467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0" y="200025"/>
            <a:ext cx="4566500" cy="6535738"/>
          </a:xfrm>
        </p:spPr>
      </p:pic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1FF065A-51C4-4BE2-B160-6F6390CA33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Encoder &amp; </a:t>
            </a:r>
            <a:r>
              <a:rPr lang="en-US" b="1" dirty="0"/>
              <a:t>Decoder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Embedding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Next Token Classifier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Auto-Regressive Decoder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Encoder-Decoder 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Self-Attention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Feed-Forward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Residual &amp; Normalization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Positional Encoding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C1C320A-499E-4E25-B51A-D838CD27B93A}"/>
              </a:ext>
            </a:extLst>
          </p:cNvPr>
          <p:cNvSpPr/>
          <p:nvPr/>
        </p:nvSpPr>
        <p:spPr>
          <a:xfrm>
            <a:off x="8686800" y="122237"/>
            <a:ext cx="2397550" cy="6613526"/>
          </a:xfrm>
          <a:prstGeom prst="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15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.4|0.6|1.9|4.2|2.8|0.7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1468</Words>
  <Application>Microsoft Office PowerPoint</Application>
  <PresentationFormat>Breitbild</PresentationFormat>
  <Paragraphs>495</Paragraphs>
  <Slides>44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Liberation Sans</vt:lpstr>
      <vt:lpstr>StarSymbol</vt:lpstr>
      <vt:lpstr>Office</vt:lpstr>
      <vt:lpstr>The Transformer</vt:lpstr>
      <vt:lpstr>About Me</vt:lpstr>
      <vt:lpstr>Xamla &amp; Rosvita</vt:lpstr>
      <vt:lpstr>The Transformer</vt:lpstr>
      <vt:lpstr>PowerPoint-Präsentation</vt:lpstr>
      <vt:lpstr>Transformer vs LSTM</vt:lpstr>
      <vt:lpstr>Key Components</vt:lpstr>
      <vt:lpstr>Key Components</vt:lpstr>
      <vt:lpstr>Key Components</vt:lpstr>
      <vt:lpstr>Encoder &amp; Decoder</vt:lpstr>
      <vt:lpstr>Key Components</vt:lpstr>
      <vt:lpstr>Input Embedding</vt:lpstr>
      <vt:lpstr>Key Components</vt:lpstr>
      <vt:lpstr>Next Token Classifier </vt:lpstr>
      <vt:lpstr>Key Components</vt:lpstr>
      <vt:lpstr>Autoregressive Decoder</vt:lpstr>
      <vt:lpstr>Key Components</vt:lpstr>
      <vt:lpstr>Encoder-Decoder Attention Mechanism</vt:lpstr>
      <vt:lpstr>History of Encoder-Decoder Attention</vt:lpstr>
      <vt:lpstr>History of Encoder-Decoder Attention</vt:lpstr>
      <vt:lpstr>PowerPoint-Präsentation</vt:lpstr>
      <vt:lpstr>Encoder-Decoder Attention</vt:lpstr>
      <vt:lpstr>Attention</vt:lpstr>
      <vt:lpstr>Attention</vt:lpstr>
      <vt:lpstr>Scaled Dot Product Attention</vt:lpstr>
      <vt:lpstr>Multi-head Attention</vt:lpstr>
      <vt:lpstr>Key Components</vt:lpstr>
      <vt:lpstr>Self-Attention</vt:lpstr>
      <vt:lpstr>Self-Attention</vt:lpstr>
      <vt:lpstr>Key Components</vt:lpstr>
      <vt:lpstr>Position-wise Feed-Forward Network</vt:lpstr>
      <vt:lpstr>Key Components</vt:lpstr>
      <vt:lpstr>Residual &amp; Normalization</vt:lpstr>
      <vt:lpstr>Key Components</vt:lpstr>
      <vt:lpstr>Positional Encoding</vt:lpstr>
      <vt:lpstr>The Full Transformer</vt:lpstr>
      <vt:lpstr>PowerPoint-Präsentation</vt:lpstr>
      <vt:lpstr>Selected Resources: Go And Transform</vt:lpstr>
      <vt:lpstr>Questions?</vt:lpstr>
      <vt:lpstr>Bonus Slides</vt:lpstr>
      <vt:lpstr>Data Flow: Multilayer Encoder &amp; Decoder</vt:lpstr>
      <vt:lpstr>Scaled Dot Product Attention</vt:lpstr>
      <vt:lpstr>Positional Encoding</vt:lpstr>
      <vt:lpstr>Decoding Strategies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Transformer</dc:title>
  <dc:creator>Andreas Köpf</dc:creator>
  <cp:lastModifiedBy>Andreas Köpf</cp:lastModifiedBy>
  <cp:revision>202</cp:revision>
  <dcterms:created xsi:type="dcterms:W3CDTF">2019-09-13T14:24:26Z</dcterms:created>
  <dcterms:modified xsi:type="dcterms:W3CDTF">2019-09-18T12:11:26Z</dcterms:modified>
</cp:coreProperties>
</file>